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sldIdLst>
    <p:sldId id="268" r:id="rId5"/>
    <p:sldId id="271" r:id="rId6"/>
    <p:sldId id="278" r:id="rId7"/>
    <p:sldId id="289" r:id="rId8"/>
    <p:sldId id="290" r:id="rId9"/>
    <p:sldId id="294" r:id="rId10"/>
    <p:sldId id="295" r:id="rId11"/>
    <p:sldId id="291" r:id="rId12"/>
    <p:sldId id="296" r:id="rId13"/>
    <p:sldId id="297" r:id="rId14"/>
    <p:sldId id="298" r:id="rId15"/>
    <p:sldId id="293" r:id="rId16"/>
    <p:sldId id="275" r:id="rId17"/>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3E7F"/>
    <a:srgbClr val="5E50A1"/>
    <a:srgbClr val="644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79979F-892E-2D6A-B3DE-1E1F58F4A83A}" v="13" dt="2026-03-17T11:25:36.956"/>
    <p1510:client id="{A42CF3DE-CB61-7F19-C7FA-46C3F13BC0B1}" v="911" dt="2026-03-17T11:22:41.614"/>
    <p1510:client id="{D963A499-8B32-49E4-9C18-14D21D0180CD}" v="9" dt="2026-03-16T17:23:20.6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63" d="100"/>
          <a:sy n="63" d="100"/>
        </p:scale>
        <p:origin x="612"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77CA0979-F579-4E9B-A675-1F5ABBFF00DB}" type="datetimeFigureOut">
              <a:rPr lang="en-US" dirty="0"/>
              <a:t>3/25/2026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dirty="0"/>
              <a:t>
              </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dirty="0"/>
              <a:t>‹#›</a:t>
            </a:fld>
            <a:endParaRPr lang="en-US" dirty="0"/>
          </a:p>
        </p:txBody>
      </p:sp>
    </p:spTree>
    <p:extLst>
      <p:ext uri="{BB962C8B-B14F-4D97-AF65-F5344CB8AC3E}">
        <p14:creationId xmlns:p14="http://schemas.microsoft.com/office/powerpoint/2010/main" val="341284046"/>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F7E76D0F-5A12-4D0A-80B0-1A6122B61E7B}" type="datetimeFigureOut">
              <a:rPr lang="en-US" dirty="0"/>
              <a:t>3/25/2026</a:t>
            </a:fld>
            <a:endParaRPr lang="en-US" dirty="0"/>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r>
              <a:rPr lang="en-US" dirty="0"/>
              <a:t>
              </a:t>
            </a:r>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dirty="0"/>
              <a:t>‹#›</a:t>
            </a:fld>
            <a:endParaRPr lang="en-US" dirty="0"/>
          </a:p>
        </p:txBody>
      </p:sp>
    </p:spTree>
    <p:extLst>
      <p:ext uri="{BB962C8B-B14F-4D97-AF65-F5344CB8AC3E}">
        <p14:creationId xmlns:p14="http://schemas.microsoft.com/office/powerpoint/2010/main" val="941117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8B9E8C84-89CA-44AB-B0BE-5C91BAF75478}" type="datetimeFigureOut">
              <a:rPr lang="en-US" dirty="0"/>
              <a:t>3/25/2026</a:t>
            </a:fld>
            <a:endParaRPr lang="en-US" dirty="0"/>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r>
              <a:rPr lang="en-US" dirty="0"/>
              <a:t>
              </a:t>
            </a:r>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dirty="0"/>
              <a:t>‹#›</a:t>
            </a:fld>
            <a:endParaRPr lang="en-US" dirty="0"/>
          </a:p>
        </p:txBody>
      </p:sp>
    </p:spTree>
    <p:extLst>
      <p:ext uri="{BB962C8B-B14F-4D97-AF65-F5344CB8AC3E}">
        <p14:creationId xmlns:p14="http://schemas.microsoft.com/office/powerpoint/2010/main" val="3822930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73E7156E-175E-4DBA-9D21-B772C320F342}" type="datetimeFigureOut">
              <a:rPr lang="en-US" dirty="0"/>
              <a:t>3/25/2026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
              </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dirty="0"/>
              <a:t>‹#›</a:t>
            </a:fld>
            <a:endParaRPr lang="en-US" dirty="0"/>
          </a:p>
        </p:txBody>
      </p:sp>
    </p:spTree>
    <p:extLst>
      <p:ext uri="{BB962C8B-B14F-4D97-AF65-F5344CB8AC3E}">
        <p14:creationId xmlns:p14="http://schemas.microsoft.com/office/powerpoint/2010/main" val="3431820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dirty="0"/>
              <a:t>Click to edit Master title style</a:t>
            </a:r>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04895F6E-3D02-4292-95D1-C62B3126321B}" type="datetimeFigureOut">
              <a:rPr lang="en-US" dirty="0"/>
              <a:t>3/25/2026</a:t>
            </a:fld>
            <a:endParaRPr lang="en-US" dirty="0"/>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r>
              <a:rPr lang="en-US" dirty="0"/>
              <a:t>
              </a:t>
            </a:r>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dirty="0"/>
              <a:t>‹#›</a:t>
            </a:fld>
            <a:endParaRPr lang="en-US" dirty="0"/>
          </a:p>
        </p:txBody>
      </p:sp>
    </p:spTree>
    <p:extLst>
      <p:ext uri="{BB962C8B-B14F-4D97-AF65-F5344CB8AC3E}">
        <p14:creationId xmlns:p14="http://schemas.microsoft.com/office/powerpoint/2010/main" val="1899805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EDCB5ACB-D10C-44A8-9570-124370F4CB38}" type="datetimeFigureOut">
              <a:rPr lang="en-US" dirty="0"/>
              <a:t>3/25/2026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
              </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dirty="0"/>
              <a:t>‹#›</a:t>
            </a:fld>
            <a:endParaRPr lang="en-US" dirty="0"/>
          </a:p>
        </p:txBody>
      </p:sp>
    </p:spTree>
    <p:extLst>
      <p:ext uri="{BB962C8B-B14F-4D97-AF65-F5344CB8AC3E}">
        <p14:creationId xmlns:p14="http://schemas.microsoft.com/office/powerpoint/2010/main" val="1193126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AB8D84F4-0E7A-4BDE-98C6-AE68FB974645}" type="datetimeFigureOut">
              <a:rPr lang="en-US" dirty="0"/>
              <a:t>3/25/2026</a:t>
            </a:fld>
            <a:endParaRPr lang="en-US" dirty="0"/>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r>
              <a:rPr lang="en-US" dirty="0"/>
              <a:t>
              </a:t>
            </a:r>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dirty="0"/>
              <a:t>‹#›</a:t>
            </a:fld>
            <a:endParaRPr lang="en-US" dirty="0"/>
          </a:p>
        </p:txBody>
      </p:sp>
    </p:spTree>
    <p:extLst>
      <p:ext uri="{BB962C8B-B14F-4D97-AF65-F5344CB8AC3E}">
        <p14:creationId xmlns:p14="http://schemas.microsoft.com/office/powerpoint/2010/main" val="1753646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CBEFF1D8-9801-4C4B-92F3-66C9A863BD74}" type="datetimeFigureOut">
              <a:rPr lang="en-US" dirty="0"/>
              <a:t>3/25/2026</a:t>
            </a:fld>
            <a:endParaRPr lang="en-US" dirty="0"/>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r>
              <a:rPr lang="en-US" dirty="0"/>
              <a:t>
              </a:t>
            </a:r>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dirty="0"/>
              <a:t>‹#›</a:t>
            </a:fld>
            <a:endParaRPr lang="en-US" dirty="0"/>
          </a:p>
        </p:txBody>
      </p:sp>
    </p:spTree>
    <p:extLst>
      <p:ext uri="{BB962C8B-B14F-4D97-AF65-F5344CB8AC3E}">
        <p14:creationId xmlns:p14="http://schemas.microsoft.com/office/powerpoint/2010/main" val="2664705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961FE8FD-B23E-4E1A-83EF-0847EBEA0105}" type="datetimeFigureOut">
              <a:rPr lang="en-US" dirty="0"/>
              <a:t>3/25/2026</a:t>
            </a:fld>
            <a:endParaRPr lang="en-US" dirty="0"/>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r>
              <a:rPr lang="en-US" dirty="0"/>
              <a:t>
              </a:t>
            </a:r>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dirty="0"/>
              <a:t>‹#›</a:t>
            </a:fld>
            <a:endParaRPr lang="en-US" dirty="0"/>
          </a:p>
        </p:txBody>
      </p:sp>
    </p:spTree>
    <p:extLst>
      <p:ext uri="{BB962C8B-B14F-4D97-AF65-F5344CB8AC3E}">
        <p14:creationId xmlns:p14="http://schemas.microsoft.com/office/powerpoint/2010/main" val="236422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dirty="0"/>
              <a:t>Click to edit Master title style</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8DDF891E-A7C2-465C-AD39-8EDCB0F58E3C}" type="datetimeFigureOut">
              <a:rPr lang="en-US" dirty="0"/>
              <a:t>3/25/2026</a:t>
            </a:fld>
            <a:endParaRPr lang="en-US" dirty="0"/>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r>
              <a:rPr lang="en-US" dirty="0"/>
              <a:t>
              </a:t>
            </a:r>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dirty="0"/>
              <a:t>‹#›</a:t>
            </a:fld>
            <a:endParaRPr lang="en-US" dirty="0"/>
          </a:p>
        </p:txBody>
      </p:sp>
    </p:spTree>
    <p:extLst>
      <p:ext uri="{BB962C8B-B14F-4D97-AF65-F5344CB8AC3E}">
        <p14:creationId xmlns:p14="http://schemas.microsoft.com/office/powerpoint/2010/main" val="943362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dirty="0"/>
              <a:t>Click to edit Master title style</a:t>
            </a:r>
          </a:p>
        </p:txBody>
      </p:sp>
      <p:sp>
        <p:nvSpPr>
          <p:cNvPr id="3" name="Picture Placeholder 2">
            <a:extLst>
              <a:ext uri="{FF2B5EF4-FFF2-40B4-BE49-F238E27FC236}">
                <a16:creationId xmlns:a16="http://schemas.microsoft.com/office/drawing/2014/main" id="{9571C769-CEC8-962A-01E6-15B0E056791E}"/>
              </a:ext>
            </a:extLst>
          </p:cNvPr>
          <p:cNvSpPr>
            <a:spLocks noGrp="1" noChangeAspect="1"/>
          </p:cNvSpPr>
          <p:nvPr>
            <p:ph type="pic" idx="1"/>
          </p:nvPr>
        </p:nvSpPr>
        <p:spPr>
          <a:xfrm>
            <a:off x="5063319" y="657103"/>
            <a:ext cx="6483687" cy="555590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F39F93E5-AFB6-485C-8E3C-32F92A07875F}" type="datetimeFigureOut">
              <a:rPr lang="en-US" dirty="0"/>
              <a:t>3/25/2026</a:t>
            </a:fld>
            <a:endParaRPr lang="en-US" dirty="0"/>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r>
              <a:rPr lang="en-US" dirty="0"/>
              <a:t>
              </a:t>
            </a:r>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dirty="0"/>
              <a:t>‹#›</a:t>
            </a:fld>
            <a:endParaRPr lang="en-US" dirty="0"/>
          </a:p>
        </p:txBody>
      </p:sp>
    </p:spTree>
    <p:extLst>
      <p:ext uri="{BB962C8B-B14F-4D97-AF65-F5344CB8AC3E}">
        <p14:creationId xmlns:p14="http://schemas.microsoft.com/office/powerpoint/2010/main" val="1235415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3A332BE1-279E-4118-9FE3-7952B079A510}" type="datetimeFigureOut">
              <a:rPr lang="en-US" dirty="0"/>
              <a:t>3/25/2026</a:t>
            </a:fld>
            <a:endParaRPr lang="en-US" dirty="0"/>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r>
              <a:rPr lang="en-US" dirty="0"/>
              <a:t>
              </a:t>
            </a:r>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dirty="0"/>
              <a:t>‹#›</a:t>
            </a:fld>
            <a:endParaRPr lang="en-US" dirty="0"/>
          </a:p>
        </p:txBody>
      </p:sp>
    </p:spTree>
    <p:extLst>
      <p:ext uri="{BB962C8B-B14F-4D97-AF65-F5344CB8AC3E}">
        <p14:creationId xmlns:p14="http://schemas.microsoft.com/office/powerpoint/2010/main" val="229043905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2160">
          <p15:clr>
            <a:srgbClr val="F26B43"/>
          </p15:clr>
        </p15:guide>
        <p15:guide id="6"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E50A1"/>
        </a:solidFill>
        <a:effectLst/>
      </p:bgPr>
    </p:bg>
    <p:spTree>
      <p:nvGrpSpPr>
        <p:cNvPr id="1" name="">
          <a:extLst>
            <a:ext uri="{FF2B5EF4-FFF2-40B4-BE49-F238E27FC236}">
              <a16:creationId xmlns:a16="http://schemas.microsoft.com/office/drawing/2014/main" id="{6C373A94-F15C-89DE-8E5D-87E51EA582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29200B-D6A9-2E29-EC42-ABF865D205A7}"/>
              </a:ext>
            </a:extLst>
          </p:cNvPr>
          <p:cNvSpPr>
            <a:spLocks noGrp="1"/>
          </p:cNvSpPr>
          <p:nvPr>
            <p:ph type="ctrTitle"/>
          </p:nvPr>
        </p:nvSpPr>
        <p:spPr>
          <a:xfrm>
            <a:off x="1047166" y="1159476"/>
            <a:ext cx="9929374" cy="2268625"/>
          </a:xfrm>
        </p:spPr>
        <p:txBody>
          <a:bodyPr>
            <a:normAutofit fontScale="90000"/>
          </a:bodyPr>
          <a:lstStyle/>
          <a:p>
            <a:pPr algn="l"/>
            <a:r>
              <a:rPr lang="en-GB" sz="7200" dirty="0">
                <a:solidFill>
                  <a:schemeClr val="bg1"/>
                </a:solidFill>
                <a:latin typeface="Avenir Next LT Pro"/>
              </a:rPr>
              <a:t>A SHORT SERVICE</a:t>
            </a:r>
            <a:br>
              <a:rPr lang="en-GB" sz="7200" dirty="0">
                <a:solidFill>
                  <a:schemeClr val="bg1"/>
                </a:solidFill>
                <a:latin typeface="Avenir Next LT Pro"/>
              </a:rPr>
            </a:br>
            <a:r>
              <a:rPr lang="en-GB" sz="7200">
                <a:solidFill>
                  <a:schemeClr val="bg1"/>
                </a:solidFill>
                <a:latin typeface="Avenir Next LT Pro"/>
              </a:rPr>
              <a:t>of prayer</a:t>
            </a:r>
            <a:br>
              <a:rPr lang="en-GB" sz="7200" dirty="0">
                <a:solidFill>
                  <a:schemeClr val="bg1"/>
                </a:solidFill>
                <a:latin typeface="Avenir Next LT Pro"/>
              </a:rPr>
            </a:br>
            <a:r>
              <a:rPr lang="en-GB" sz="7200">
                <a:solidFill>
                  <a:schemeClr val="bg1"/>
                </a:solidFill>
                <a:latin typeface="Avenir Next LT Pro"/>
              </a:rPr>
              <a:t>for the new Bishop</a:t>
            </a:r>
            <a:endParaRPr lang="en-GB" sz="7200" dirty="0">
              <a:solidFill>
                <a:schemeClr val="bg1"/>
              </a:solidFill>
              <a:latin typeface="Avenir Next LT Pro"/>
            </a:endParaRPr>
          </a:p>
        </p:txBody>
      </p:sp>
      <p:sp>
        <p:nvSpPr>
          <p:cNvPr id="3" name="Subtitle 2">
            <a:extLst>
              <a:ext uri="{FF2B5EF4-FFF2-40B4-BE49-F238E27FC236}">
                <a16:creationId xmlns:a16="http://schemas.microsoft.com/office/drawing/2014/main" id="{BB1488BB-1DC3-1EFE-F473-597B57205C5D}"/>
              </a:ext>
            </a:extLst>
          </p:cNvPr>
          <p:cNvSpPr>
            <a:spLocks noGrp="1"/>
          </p:cNvSpPr>
          <p:nvPr>
            <p:ph type="subTitle" idx="1"/>
          </p:nvPr>
        </p:nvSpPr>
        <p:spPr>
          <a:xfrm>
            <a:off x="1047166" y="3621335"/>
            <a:ext cx="9144000" cy="1102338"/>
          </a:xfrm>
        </p:spPr>
        <p:txBody>
          <a:bodyPr vert="horz" lIns="91440" tIns="45720" rIns="91440" bIns="45720" rtlCol="0" anchor="t">
            <a:normAutofit/>
          </a:bodyPr>
          <a:lstStyle/>
          <a:p>
            <a:pPr algn="l"/>
            <a:r>
              <a:rPr lang="en-GB">
                <a:solidFill>
                  <a:schemeClr val="bg1"/>
                </a:solidFill>
                <a:latin typeface="Avenir Next LT Pro"/>
              </a:rPr>
              <a:t>by the Revd Canon Val Plumb and the Vacancy in See Prayer Sub-Group</a:t>
            </a:r>
            <a:endParaRPr lang="en-US">
              <a:solidFill>
                <a:schemeClr val="bg1"/>
              </a:solidFill>
            </a:endParaRPr>
          </a:p>
        </p:txBody>
      </p:sp>
      <p:pic>
        <p:nvPicPr>
          <p:cNvPr id="8" name="Picture 7" descr="SQUARED UP WHITE ON TRANS.png">
            <a:extLst>
              <a:ext uri="{FF2B5EF4-FFF2-40B4-BE49-F238E27FC236}">
                <a16:creationId xmlns:a16="http://schemas.microsoft.com/office/drawing/2014/main" id="{867104C4-62A8-5ED4-D3BE-F8B83FC6774A}"/>
              </a:ext>
            </a:extLst>
          </p:cNvPr>
          <p:cNvPicPr>
            <a:picLocks noChangeAspect="1"/>
          </p:cNvPicPr>
          <p:nvPr/>
        </p:nvPicPr>
        <p:blipFill>
          <a:blip r:embed="rId2">
            <a:alphaModFix amt="11000"/>
          </a:blip>
          <a:srcRect r="70479" b="552"/>
          <a:stretch>
            <a:fillRect/>
          </a:stretch>
        </p:blipFill>
        <p:spPr>
          <a:xfrm rot="780000">
            <a:off x="7775687" y="602232"/>
            <a:ext cx="6015777" cy="5725818"/>
          </a:xfrm>
          <a:prstGeom prst="rect">
            <a:avLst/>
          </a:prstGeom>
        </p:spPr>
      </p:pic>
      <p:pic>
        <p:nvPicPr>
          <p:cNvPr id="4" name="Picture 3">
            <a:extLst>
              <a:ext uri="{FF2B5EF4-FFF2-40B4-BE49-F238E27FC236}">
                <a16:creationId xmlns:a16="http://schemas.microsoft.com/office/drawing/2014/main" id="{B70F2EEF-12C1-507D-E840-2BCF1A2AD7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816" y="4588597"/>
            <a:ext cx="6716140" cy="1748994"/>
          </a:xfrm>
          <a:prstGeom prst="rect">
            <a:avLst/>
          </a:prstGeom>
        </p:spPr>
      </p:pic>
    </p:spTree>
    <p:extLst>
      <p:ext uri="{BB962C8B-B14F-4D97-AF65-F5344CB8AC3E}">
        <p14:creationId xmlns:p14="http://schemas.microsoft.com/office/powerpoint/2010/main" val="1658894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30514E-A488-8779-22D0-0C9EFC5A7A5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06FB4F8-DAB9-D308-B140-BA7A014BCEB7}"/>
              </a:ext>
            </a:extLst>
          </p:cNvPr>
          <p:cNvSpPr txBox="1"/>
          <p:nvPr/>
        </p:nvSpPr>
        <p:spPr>
          <a:xfrm>
            <a:off x="911770" y="785557"/>
            <a:ext cx="10450284"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400" b="1">
                <a:latin typeface="Avenir Next LT Pro"/>
                <a:ea typeface="Calibri"/>
                <a:cs typeface="Calibri"/>
              </a:rPr>
              <a:t>A CALLING OUT</a:t>
            </a:r>
            <a:endParaRPr lang="en-GB" sz="4400" b="1" dirty="0">
              <a:latin typeface="Avenir Next LT Pro"/>
              <a:ea typeface="Calibri"/>
              <a:cs typeface="Calibri"/>
            </a:endParaRPr>
          </a:p>
        </p:txBody>
      </p:sp>
      <p:sp>
        <p:nvSpPr>
          <p:cNvPr id="5" name="TextBox 4">
            <a:extLst>
              <a:ext uri="{FF2B5EF4-FFF2-40B4-BE49-F238E27FC236}">
                <a16:creationId xmlns:a16="http://schemas.microsoft.com/office/drawing/2014/main" id="{09CCA479-985E-375F-3B12-06A0FB6D084D}"/>
              </a:ext>
            </a:extLst>
          </p:cNvPr>
          <p:cNvSpPr txBox="1"/>
          <p:nvPr/>
        </p:nvSpPr>
        <p:spPr>
          <a:xfrm>
            <a:off x="911770" y="1547557"/>
            <a:ext cx="10450284" cy="18466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i="1" dirty="0">
                <a:latin typeface="Avenir Next LT Pro"/>
              </a:rPr>
              <a:t>This is an opportunity to pray about what’s on your heart and in your mind. This can be a single word or statement that you would like to see in your new bishop, or a longer prayer.</a:t>
            </a:r>
            <a:endParaRPr lang="en-US" sz="2000" i="1" dirty="0">
              <a:latin typeface="Avenir Next LT Pro"/>
            </a:endParaRPr>
          </a:p>
          <a:p>
            <a:endParaRPr lang="en-GB" sz="2000" i="1" dirty="0">
              <a:latin typeface="Avenir Next LT Pro"/>
            </a:endParaRPr>
          </a:p>
          <a:p>
            <a:r>
              <a:rPr lang="en-GB" sz="2000" i="1" dirty="0">
                <a:latin typeface="Avenir Next LT Pro"/>
              </a:rPr>
              <a:t>This can be done silently or out loud. Call out our needs and our hopes. Tell God our fears </a:t>
            </a:r>
            <a:r>
              <a:rPr lang="en-GB" sz="2000" i="1">
                <a:latin typeface="Avenir Next LT Pro"/>
              </a:rPr>
              <a:t>and our desires. Ask God to bring us hope. </a:t>
            </a:r>
            <a:endParaRPr lang="en-GB" sz="2000" i="1">
              <a:latin typeface="Avenir Next LT Pro" panose="020B0504020202020204" pitchFamily="34" charset="0"/>
            </a:endParaRPr>
          </a:p>
          <a:p>
            <a:endParaRPr lang="en-GB" sz="1400" i="1" dirty="0">
              <a:latin typeface="Avenir Next LT Pro"/>
            </a:endParaRPr>
          </a:p>
        </p:txBody>
      </p:sp>
      <p:pic>
        <p:nvPicPr>
          <p:cNvPr id="9" name="Picture 8">
            <a:extLst>
              <a:ext uri="{FF2B5EF4-FFF2-40B4-BE49-F238E27FC236}">
                <a16:creationId xmlns:a16="http://schemas.microsoft.com/office/drawing/2014/main" id="{CE95AA5A-A675-4651-0F72-D6A07AB25F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0880" y="5734432"/>
            <a:ext cx="3241040" cy="676021"/>
          </a:xfrm>
          <a:prstGeom prst="rect">
            <a:avLst/>
          </a:prstGeom>
        </p:spPr>
      </p:pic>
      <p:sp>
        <p:nvSpPr>
          <p:cNvPr id="6" name="Rectangle 4">
            <a:extLst>
              <a:ext uri="{FF2B5EF4-FFF2-40B4-BE49-F238E27FC236}">
                <a16:creationId xmlns:a16="http://schemas.microsoft.com/office/drawing/2014/main" id="{EB788883-1EA0-4C4C-2C3E-52EAB507424A}"/>
              </a:ext>
            </a:extLst>
          </p:cNvPr>
          <p:cNvSpPr>
            <a:spLocks noChangeArrowheads="1"/>
          </p:cNvSpPr>
          <p:nvPr/>
        </p:nvSpPr>
        <p:spPr bwMode="auto">
          <a:xfrm>
            <a:off x="0" y="1402834"/>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id="{8431771B-B274-21A0-BF9A-BAF39932BF93}"/>
              </a:ext>
            </a:extLst>
          </p:cNvPr>
          <p:cNvSpPr>
            <a:spLocks noChangeArrowheads="1"/>
          </p:cNvSpPr>
          <p:nvPr/>
        </p:nvSpPr>
        <p:spPr bwMode="auto">
          <a:xfrm>
            <a:off x="0" y="18161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2529450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47AE-F31C-5842-B7A4-6231059B55F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34C8DFD-8333-22E7-2814-ED5B8BB0B7C8}"/>
              </a:ext>
            </a:extLst>
          </p:cNvPr>
          <p:cNvSpPr txBox="1"/>
          <p:nvPr/>
        </p:nvSpPr>
        <p:spPr>
          <a:xfrm>
            <a:off x="911770" y="785557"/>
            <a:ext cx="10450284"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400" b="1">
                <a:latin typeface="Avenir Next LT Pro"/>
                <a:ea typeface="Calibri"/>
                <a:cs typeface="Calibri"/>
              </a:rPr>
              <a:t>THE LORD'S PRAYER</a:t>
            </a:r>
            <a:endParaRPr lang="en-GB" sz="4400" b="1" dirty="0">
              <a:latin typeface="Avenir Next LT Pro"/>
              <a:ea typeface="Calibri"/>
              <a:cs typeface="Calibri"/>
            </a:endParaRPr>
          </a:p>
        </p:txBody>
      </p:sp>
      <p:sp>
        <p:nvSpPr>
          <p:cNvPr id="5" name="TextBox 4">
            <a:extLst>
              <a:ext uri="{FF2B5EF4-FFF2-40B4-BE49-F238E27FC236}">
                <a16:creationId xmlns:a16="http://schemas.microsoft.com/office/drawing/2014/main" id="{810AF6D4-9A87-022B-32AA-03C91114D1D9}"/>
              </a:ext>
            </a:extLst>
          </p:cNvPr>
          <p:cNvSpPr txBox="1"/>
          <p:nvPr/>
        </p:nvSpPr>
        <p:spPr>
          <a:xfrm>
            <a:off x="911770" y="1547557"/>
            <a:ext cx="10450284" cy="37548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a:latin typeface="Avenir Next LT Pro"/>
              </a:rPr>
              <a:t>Our Father, who art in heaven,</a:t>
            </a:r>
            <a:endParaRPr lang="en-GB" sz="2000" b="1" dirty="0">
              <a:latin typeface="Avenir Next LT Pro"/>
            </a:endParaRPr>
          </a:p>
          <a:p>
            <a:r>
              <a:rPr lang="en-GB" sz="2000" b="1" dirty="0">
                <a:latin typeface="Avenir Next LT Pro"/>
              </a:rPr>
              <a:t>hallowed be thy Name,</a:t>
            </a:r>
          </a:p>
          <a:p>
            <a:r>
              <a:rPr lang="en-GB" sz="2000" b="1">
                <a:latin typeface="Avenir Next LT Pro"/>
              </a:rPr>
              <a:t>thy kingdom come, thy will be done,</a:t>
            </a:r>
          </a:p>
          <a:p>
            <a:r>
              <a:rPr lang="en-GB" sz="2000" b="1" dirty="0">
                <a:latin typeface="Avenir Next LT Pro"/>
              </a:rPr>
              <a:t>on earth as it is in heaven.</a:t>
            </a:r>
          </a:p>
          <a:p>
            <a:r>
              <a:rPr lang="en-GB" sz="2000" b="1" dirty="0">
                <a:latin typeface="Avenir Next LT Pro"/>
              </a:rPr>
              <a:t>Give us this day our daily bread.</a:t>
            </a:r>
          </a:p>
          <a:p>
            <a:r>
              <a:rPr lang="en-GB" sz="2000" b="1" dirty="0">
                <a:latin typeface="Avenir Next LT Pro"/>
              </a:rPr>
              <a:t>And forgive us our trespasses,</a:t>
            </a:r>
          </a:p>
          <a:p>
            <a:r>
              <a:rPr lang="en-GB" sz="2000" b="1" dirty="0">
                <a:latin typeface="Avenir Next LT Pro"/>
              </a:rPr>
              <a:t>as we forgive those who trespass against us.</a:t>
            </a:r>
          </a:p>
          <a:p>
            <a:r>
              <a:rPr lang="en-GB" sz="2000" b="1" dirty="0">
                <a:latin typeface="Avenir Next LT Pro"/>
              </a:rPr>
              <a:t>And lead us not into temptation,</a:t>
            </a:r>
          </a:p>
          <a:p>
            <a:r>
              <a:rPr lang="en-GB" sz="2000" b="1" dirty="0">
                <a:latin typeface="Avenir Next LT Pro"/>
              </a:rPr>
              <a:t>but deliver us from evil.</a:t>
            </a:r>
          </a:p>
          <a:p>
            <a:r>
              <a:rPr lang="en-GB" sz="2000" b="1" dirty="0">
                <a:latin typeface="Avenir Next LT Pro"/>
              </a:rPr>
              <a:t>For thine is the kingdom, the power and the glory,</a:t>
            </a:r>
          </a:p>
          <a:p>
            <a:r>
              <a:rPr lang="en-GB" sz="2000" b="1" dirty="0">
                <a:latin typeface="Avenir Next LT Pro"/>
              </a:rPr>
              <a:t>for ever and ever.  Amen</a:t>
            </a:r>
          </a:p>
          <a:p>
            <a:endParaRPr lang="en-GB" dirty="0">
              <a:latin typeface="Avenir Next LT Pro" panose="020B0504020202020204" pitchFamily="34" charset="0"/>
            </a:endParaRPr>
          </a:p>
        </p:txBody>
      </p:sp>
      <p:pic>
        <p:nvPicPr>
          <p:cNvPr id="9" name="Picture 8">
            <a:extLst>
              <a:ext uri="{FF2B5EF4-FFF2-40B4-BE49-F238E27FC236}">
                <a16:creationId xmlns:a16="http://schemas.microsoft.com/office/drawing/2014/main" id="{FE419847-8395-CCF2-4076-B72401202A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0880" y="5734432"/>
            <a:ext cx="3241040" cy="676021"/>
          </a:xfrm>
          <a:prstGeom prst="rect">
            <a:avLst/>
          </a:prstGeom>
        </p:spPr>
      </p:pic>
      <p:sp>
        <p:nvSpPr>
          <p:cNvPr id="6" name="Rectangle 4">
            <a:extLst>
              <a:ext uri="{FF2B5EF4-FFF2-40B4-BE49-F238E27FC236}">
                <a16:creationId xmlns:a16="http://schemas.microsoft.com/office/drawing/2014/main" id="{0A22DA8D-307F-AFC5-C65E-1631B778E82E}"/>
              </a:ext>
            </a:extLst>
          </p:cNvPr>
          <p:cNvSpPr>
            <a:spLocks noChangeArrowheads="1"/>
          </p:cNvSpPr>
          <p:nvPr/>
        </p:nvSpPr>
        <p:spPr bwMode="auto">
          <a:xfrm>
            <a:off x="0" y="1402834"/>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id="{FD7114B2-7BF4-A1D8-AA5E-4A32D64C985E}"/>
              </a:ext>
            </a:extLst>
          </p:cNvPr>
          <p:cNvSpPr>
            <a:spLocks noChangeArrowheads="1"/>
          </p:cNvSpPr>
          <p:nvPr/>
        </p:nvSpPr>
        <p:spPr bwMode="auto">
          <a:xfrm>
            <a:off x="0" y="18161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4014882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E47D89-7CBB-1D24-73C5-C10651D96AA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1C9114E-39F8-A158-4A40-EABAF9021D54}"/>
              </a:ext>
            </a:extLst>
          </p:cNvPr>
          <p:cNvSpPr txBox="1"/>
          <p:nvPr/>
        </p:nvSpPr>
        <p:spPr>
          <a:xfrm>
            <a:off x="911770" y="785557"/>
            <a:ext cx="10450284"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400" b="1">
                <a:latin typeface="Avenir Next LT Pro"/>
                <a:ea typeface="Calibri"/>
                <a:cs typeface="Calibri"/>
              </a:rPr>
              <a:t>CONCLUSION</a:t>
            </a:r>
            <a:endParaRPr lang="en-GB" sz="4400" b="1" dirty="0">
              <a:latin typeface="Avenir Next LT Pro"/>
              <a:ea typeface="Calibri"/>
              <a:cs typeface="Calibri"/>
            </a:endParaRPr>
          </a:p>
        </p:txBody>
      </p:sp>
      <p:sp>
        <p:nvSpPr>
          <p:cNvPr id="5" name="TextBox 4">
            <a:extLst>
              <a:ext uri="{FF2B5EF4-FFF2-40B4-BE49-F238E27FC236}">
                <a16:creationId xmlns:a16="http://schemas.microsoft.com/office/drawing/2014/main" id="{A00A8BFE-7382-66E1-BB73-37085F2B5D8B}"/>
              </a:ext>
            </a:extLst>
          </p:cNvPr>
          <p:cNvSpPr txBox="1"/>
          <p:nvPr/>
        </p:nvSpPr>
        <p:spPr>
          <a:xfrm>
            <a:off x="911770" y="1547557"/>
            <a:ext cx="10450284" cy="40010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dirty="0">
              <a:latin typeface="Avenir Next LT Pro" panose="020B0504020202020204" pitchFamily="34" charset="0"/>
            </a:endParaRPr>
          </a:p>
          <a:p>
            <a:r>
              <a:rPr lang="en-GB" sz="2000" b="1" dirty="0">
                <a:latin typeface="Avenir Next LT Pro"/>
              </a:rPr>
              <a:t>Almighty God, giver of every good gift:</a:t>
            </a:r>
            <a:br>
              <a:rPr lang="en-GB" sz="2000" b="1" dirty="0">
                <a:latin typeface="Avenir Next LT Pro" panose="020B0504020202020204" pitchFamily="34" charset="0"/>
              </a:rPr>
            </a:br>
            <a:r>
              <a:rPr lang="en-GB" sz="2000" b="1" dirty="0">
                <a:latin typeface="Avenir Next LT Pro"/>
              </a:rPr>
              <a:t>look graciously on your Church and illuminate our path as we seek a new Bishop.</a:t>
            </a:r>
            <a:br>
              <a:rPr lang="en-GB" sz="2000" b="1" dirty="0">
                <a:latin typeface="Avenir Next LT Pro" panose="020B0504020202020204" pitchFamily="34" charset="0"/>
              </a:rPr>
            </a:br>
            <a:r>
              <a:rPr lang="en-GB" sz="2000" b="1" dirty="0">
                <a:latin typeface="Avenir Next LT Pro"/>
              </a:rPr>
              <a:t>Help us to work together for the good of your kingdom </a:t>
            </a:r>
            <a:br>
              <a:rPr lang="en-GB" sz="2000" b="1" dirty="0">
                <a:latin typeface="Avenir Next LT Pro"/>
              </a:rPr>
            </a:br>
            <a:r>
              <a:rPr lang="en-GB" sz="2000" b="1" dirty="0">
                <a:latin typeface="Avenir Next LT Pro"/>
              </a:rPr>
              <a:t>and all who live, work and study in the Diocese of Oxford.</a:t>
            </a:r>
            <a:br>
              <a:rPr lang="en-GB" sz="2000" b="1" dirty="0">
                <a:latin typeface="Avenir Next LT Pro" panose="020B0504020202020204" pitchFamily="34" charset="0"/>
              </a:rPr>
            </a:br>
            <a:r>
              <a:rPr lang="en-GB" sz="2000" b="1" dirty="0">
                <a:latin typeface="Avenir Next LT Pro"/>
              </a:rPr>
              <a:t>Give wisdom and listening hearts to those who have influence.</a:t>
            </a:r>
            <a:br>
              <a:rPr lang="en-GB" sz="2000" b="1" dirty="0">
                <a:latin typeface="Avenir Next LT Pro" panose="020B0504020202020204" pitchFamily="34" charset="0"/>
              </a:rPr>
            </a:br>
            <a:r>
              <a:rPr lang="en-GB" sz="2000" b="1" dirty="0">
                <a:latin typeface="Avenir Next LT Pro"/>
              </a:rPr>
              <a:t>Send out your Holy Spirit to call one who will faithfully teach, pastor,</a:t>
            </a:r>
          </a:p>
          <a:p>
            <a:r>
              <a:rPr lang="en-GB" sz="2000" b="1" dirty="0">
                <a:latin typeface="Avenir Next LT Pro"/>
              </a:rPr>
              <a:t>care for and equip us;</a:t>
            </a:r>
            <a:br>
              <a:rPr lang="en-GB" sz="2000" b="1" dirty="0">
                <a:latin typeface="Avenir Next LT Pro" panose="020B0504020202020204" pitchFamily="34" charset="0"/>
              </a:rPr>
            </a:br>
            <a:r>
              <a:rPr lang="en-GB" sz="2000" b="1" dirty="0">
                <a:latin typeface="Avenir Next LT Pro"/>
              </a:rPr>
              <a:t>through Jesus Christ our Lord.</a:t>
            </a:r>
            <a:br>
              <a:rPr lang="en-GB" sz="2000" b="1" dirty="0">
                <a:latin typeface="Avenir Next LT Pro" panose="020B0504020202020204" pitchFamily="34" charset="0"/>
              </a:rPr>
            </a:br>
            <a:r>
              <a:rPr lang="en-GB" sz="2000" b="1" dirty="0">
                <a:latin typeface="Avenir Next LT Pro"/>
              </a:rPr>
              <a:t>Amen.</a:t>
            </a:r>
          </a:p>
          <a:p>
            <a:endParaRPr lang="en-GB" sz="2000" b="1" dirty="0">
              <a:latin typeface="Avenir Next LT Pro"/>
            </a:endParaRPr>
          </a:p>
          <a:p>
            <a:r>
              <a:rPr lang="en-GB" dirty="0">
                <a:latin typeface="Avenir Next LT Pro" panose="020B0504020202020204" pitchFamily="34" charset="0"/>
              </a:rPr>
              <a:t>The Diocesan Prayer</a:t>
            </a:r>
          </a:p>
          <a:p>
            <a:r>
              <a:rPr lang="en-GB" dirty="0">
                <a:latin typeface="Avenir Next LT Pro" panose="020B0504020202020204" pitchFamily="34" charset="0"/>
              </a:rPr>
              <a:t>Revd Canon Geoff Bayliss</a:t>
            </a:r>
          </a:p>
        </p:txBody>
      </p:sp>
      <p:pic>
        <p:nvPicPr>
          <p:cNvPr id="9" name="Picture 8">
            <a:extLst>
              <a:ext uri="{FF2B5EF4-FFF2-40B4-BE49-F238E27FC236}">
                <a16:creationId xmlns:a16="http://schemas.microsoft.com/office/drawing/2014/main" id="{ACC553DF-8A89-7473-6255-2BC20A3F9E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0880" y="5734432"/>
            <a:ext cx="3241040" cy="676021"/>
          </a:xfrm>
          <a:prstGeom prst="rect">
            <a:avLst/>
          </a:prstGeom>
        </p:spPr>
      </p:pic>
      <p:sp>
        <p:nvSpPr>
          <p:cNvPr id="6" name="Rectangle 4">
            <a:extLst>
              <a:ext uri="{FF2B5EF4-FFF2-40B4-BE49-F238E27FC236}">
                <a16:creationId xmlns:a16="http://schemas.microsoft.com/office/drawing/2014/main" id="{F10731D3-5B32-787C-4F06-1055AE47E0CC}"/>
              </a:ext>
            </a:extLst>
          </p:cNvPr>
          <p:cNvSpPr>
            <a:spLocks noChangeArrowheads="1"/>
          </p:cNvSpPr>
          <p:nvPr/>
        </p:nvSpPr>
        <p:spPr bwMode="auto">
          <a:xfrm>
            <a:off x="0" y="1402834"/>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id="{6C1DDF75-2901-6EA0-FDE4-1CFA49274FCD}"/>
              </a:ext>
            </a:extLst>
          </p:cNvPr>
          <p:cNvSpPr>
            <a:spLocks noChangeArrowheads="1"/>
          </p:cNvSpPr>
          <p:nvPr/>
        </p:nvSpPr>
        <p:spPr bwMode="auto">
          <a:xfrm>
            <a:off x="0" y="18161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4237979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E50A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9863B50-23B0-D6A0-F594-5F400B3971D9}"/>
              </a:ext>
            </a:extLst>
          </p:cNvPr>
          <p:cNvGrpSpPr/>
          <p:nvPr/>
        </p:nvGrpSpPr>
        <p:grpSpPr>
          <a:xfrm>
            <a:off x="2156460" y="4169410"/>
            <a:ext cx="9923780" cy="2373630"/>
            <a:chOff x="845820" y="481330"/>
            <a:chExt cx="13418820" cy="3338830"/>
          </a:xfrm>
        </p:grpSpPr>
        <p:pic>
          <p:nvPicPr>
            <p:cNvPr id="10" name="Picture 9">
              <a:extLst>
                <a:ext uri="{FF2B5EF4-FFF2-40B4-BE49-F238E27FC236}">
                  <a16:creationId xmlns:a16="http://schemas.microsoft.com/office/drawing/2014/main" id="{1E260ADE-43B7-BB13-76C0-A0CCF4D51F61}"/>
                </a:ext>
              </a:extLst>
            </p:cNvPr>
            <p:cNvPicPr>
              <a:picLocks noChangeAspect="1"/>
            </p:cNvPicPr>
            <p:nvPr/>
          </p:nvPicPr>
          <p:blipFill>
            <a:blip r:embed="rId2">
              <a:extLst>
                <a:ext uri="{28A0092B-C50C-407E-A947-70E740481C1C}">
                  <a14:useLocalDpi xmlns:a14="http://schemas.microsoft.com/office/drawing/2010/main" val="0"/>
                </a:ext>
              </a:extLst>
            </a:blip>
            <a:srcRect r="88281" b="53240"/>
            <a:stretch>
              <a:fillRect/>
            </a:stretch>
          </p:blipFill>
          <p:spPr>
            <a:xfrm>
              <a:off x="845820" y="481330"/>
              <a:ext cx="1428750" cy="1484630"/>
            </a:xfrm>
            <a:prstGeom prst="rect">
              <a:avLst/>
            </a:prstGeom>
          </p:spPr>
        </p:pic>
        <p:pic>
          <p:nvPicPr>
            <p:cNvPr id="11" name="Picture 10">
              <a:extLst>
                <a:ext uri="{FF2B5EF4-FFF2-40B4-BE49-F238E27FC236}">
                  <a16:creationId xmlns:a16="http://schemas.microsoft.com/office/drawing/2014/main" id="{FB6C9CEC-E28D-05C1-EC70-5D9D1452AD74}"/>
                </a:ext>
              </a:extLst>
            </p:cNvPr>
            <p:cNvPicPr>
              <a:picLocks noChangeAspect="1"/>
            </p:cNvPicPr>
            <p:nvPr/>
          </p:nvPicPr>
          <p:blipFill>
            <a:blip r:embed="rId2">
              <a:extLst>
                <a:ext uri="{28A0092B-C50C-407E-A947-70E740481C1C}">
                  <a14:useLocalDpi xmlns:a14="http://schemas.microsoft.com/office/drawing/2010/main" val="0"/>
                </a:ext>
              </a:extLst>
            </a:blip>
            <a:srcRect t="46560" b="-46560"/>
            <a:stretch>
              <a:fillRect/>
            </a:stretch>
          </p:blipFill>
          <p:spPr>
            <a:xfrm>
              <a:off x="2072640" y="645159"/>
              <a:ext cx="12192000" cy="3175001"/>
            </a:xfrm>
            <a:prstGeom prst="rect">
              <a:avLst/>
            </a:prstGeom>
          </p:spPr>
        </p:pic>
      </p:grpSp>
    </p:spTree>
    <p:extLst>
      <p:ext uri="{BB962C8B-B14F-4D97-AF65-F5344CB8AC3E}">
        <p14:creationId xmlns:p14="http://schemas.microsoft.com/office/powerpoint/2010/main" val="1422211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E50A1"/>
        </a:solidFill>
        <a:effectLst/>
      </p:bgPr>
    </p:bg>
    <p:spTree>
      <p:nvGrpSpPr>
        <p:cNvPr id="1" name="">
          <a:extLst>
            <a:ext uri="{FF2B5EF4-FFF2-40B4-BE49-F238E27FC236}">
              <a16:creationId xmlns:a16="http://schemas.microsoft.com/office/drawing/2014/main" id="{74DABE5C-3755-043C-3330-15B5707CC8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4A78F4-69A3-2E1F-3FB9-BBC77F1BD854}"/>
              </a:ext>
            </a:extLst>
          </p:cNvPr>
          <p:cNvSpPr>
            <a:spLocks noGrp="1"/>
          </p:cNvSpPr>
          <p:nvPr>
            <p:ph type="ctrTitle"/>
          </p:nvPr>
        </p:nvSpPr>
        <p:spPr>
          <a:xfrm>
            <a:off x="1047166" y="598779"/>
            <a:ext cx="10770846" cy="1045919"/>
          </a:xfrm>
        </p:spPr>
        <p:txBody>
          <a:bodyPr>
            <a:normAutofit fontScale="90000"/>
          </a:bodyPr>
          <a:lstStyle/>
          <a:p>
            <a:pPr algn="l"/>
            <a:r>
              <a:rPr lang="en-GB" sz="7200">
                <a:solidFill>
                  <a:schemeClr val="bg1"/>
                </a:solidFill>
                <a:latin typeface="Avenir Next LT Pro"/>
              </a:rPr>
              <a:t>LET US PRAY</a:t>
            </a:r>
          </a:p>
        </p:txBody>
      </p:sp>
      <p:pic>
        <p:nvPicPr>
          <p:cNvPr id="5" name="Picture 4" descr="SQUARED UP WHITE ON TRANS.png">
            <a:extLst>
              <a:ext uri="{FF2B5EF4-FFF2-40B4-BE49-F238E27FC236}">
                <a16:creationId xmlns:a16="http://schemas.microsoft.com/office/drawing/2014/main" id="{02F62340-99B1-6F65-5A0C-3AD561CBC9B0}"/>
              </a:ext>
            </a:extLst>
          </p:cNvPr>
          <p:cNvPicPr>
            <a:picLocks noChangeAspect="1"/>
          </p:cNvPicPr>
          <p:nvPr/>
        </p:nvPicPr>
        <p:blipFill>
          <a:blip r:embed="rId2">
            <a:alphaModFix amt="11000"/>
          </a:blip>
          <a:srcRect r="70479" b="552"/>
          <a:stretch>
            <a:fillRect/>
          </a:stretch>
        </p:blipFill>
        <p:spPr>
          <a:xfrm rot="780000">
            <a:off x="8279140" y="2003600"/>
            <a:ext cx="4903164" cy="4650604"/>
          </a:xfrm>
          <a:prstGeom prst="rect">
            <a:avLst/>
          </a:prstGeom>
        </p:spPr>
      </p:pic>
      <p:pic>
        <p:nvPicPr>
          <p:cNvPr id="4" name="Picture 3">
            <a:extLst>
              <a:ext uri="{FF2B5EF4-FFF2-40B4-BE49-F238E27FC236}">
                <a16:creationId xmlns:a16="http://schemas.microsoft.com/office/drawing/2014/main" id="{4A7786A5-161C-5C96-F95C-F612823163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816" y="4588597"/>
            <a:ext cx="6716140" cy="1748994"/>
          </a:xfrm>
          <a:prstGeom prst="rect">
            <a:avLst/>
          </a:prstGeom>
        </p:spPr>
      </p:pic>
      <p:sp>
        <p:nvSpPr>
          <p:cNvPr id="7" name="Subtitle 6">
            <a:extLst>
              <a:ext uri="{FF2B5EF4-FFF2-40B4-BE49-F238E27FC236}">
                <a16:creationId xmlns:a16="http://schemas.microsoft.com/office/drawing/2014/main" id="{7F07C9A4-E652-CA67-B867-3D68A86FA0CA}"/>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2181964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5990F9-2599-362D-5FAD-AE193DB7D58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18C0BF3-572C-D85B-15F1-48650C8CB549}"/>
              </a:ext>
            </a:extLst>
          </p:cNvPr>
          <p:cNvSpPr txBox="1"/>
          <p:nvPr/>
        </p:nvSpPr>
        <p:spPr>
          <a:xfrm>
            <a:off x="911770" y="785557"/>
            <a:ext cx="10450284"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400" b="1">
                <a:latin typeface="Avenir Next LT Pro"/>
                <a:ea typeface="Calibri"/>
                <a:cs typeface="Calibri"/>
              </a:rPr>
              <a:t>A SHEPHERD AWAITS</a:t>
            </a:r>
            <a:endParaRPr lang="en-GB" sz="4400" b="1" dirty="0">
              <a:latin typeface="Avenir Next LT Pro"/>
              <a:ea typeface="Calibri"/>
              <a:cs typeface="Calibri"/>
            </a:endParaRPr>
          </a:p>
        </p:txBody>
      </p:sp>
      <p:sp>
        <p:nvSpPr>
          <p:cNvPr id="5" name="TextBox 4">
            <a:extLst>
              <a:ext uri="{FF2B5EF4-FFF2-40B4-BE49-F238E27FC236}">
                <a16:creationId xmlns:a16="http://schemas.microsoft.com/office/drawing/2014/main" id="{003DF980-001B-08F0-0413-C84815F42BBA}"/>
              </a:ext>
            </a:extLst>
          </p:cNvPr>
          <p:cNvSpPr txBox="1"/>
          <p:nvPr/>
        </p:nvSpPr>
        <p:spPr>
          <a:xfrm>
            <a:off x="911770" y="1547557"/>
            <a:ext cx="10450284"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dirty="0">
                <a:latin typeface="Avenir Next LT Pro"/>
              </a:rPr>
              <a:t>A shepherd is waiting for the call, resting on a hillside, sitting in the city, looking toward the sky, </a:t>
            </a:r>
            <a:r>
              <a:rPr lang="en-GB" sz="2000">
                <a:latin typeface="Avenir Next LT Pro"/>
              </a:rPr>
              <a:t>listening in the roar of the ocean, sensing the hum of all nature.</a:t>
            </a:r>
            <a:endParaRPr lang="en-US" sz="2000">
              <a:latin typeface="Avenir Next LT Pro"/>
            </a:endParaRPr>
          </a:p>
          <a:p>
            <a:endParaRPr lang="en-GB" sz="2000" dirty="0">
              <a:latin typeface="Avenir Next LT Pro" panose="020B0504020202020204" pitchFamily="34" charset="0"/>
            </a:endParaRPr>
          </a:p>
          <a:p>
            <a:r>
              <a:rPr lang="en-GB" sz="2000">
                <a:latin typeface="Avenir Next LT Pro"/>
              </a:rPr>
              <a:t>Let us pray:</a:t>
            </a:r>
            <a:endParaRPr lang="en-GB" sz="2000" dirty="0">
              <a:latin typeface="Avenir Next LT Pro"/>
            </a:endParaRPr>
          </a:p>
          <a:p>
            <a:endParaRPr lang="en-GB" sz="2000" b="1" dirty="0">
              <a:latin typeface="Avenir Next LT Pro"/>
            </a:endParaRPr>
          </a:p>
          <a:p>
            <a:r>
              <a:rPr lang="en-GB" sz="2000" dirty="0">
                <a:latin typeface="Avenir Next LT Pro"/>
              </a:rPr>
              <a:t>O God our Ruler, in every age thou hast called men and women to serve thy Church and shepherd thy people. Bless, we pray thee, this our diocese of Oxford: that in seeking a new bishop, we may hear thy voice and listen to the needs of thy people; and that through this process, the good news of thy gospel may be made known; through thy Son, Jesus Christ, the great Shepherd of thy sheep. </a:t>
            </a:r>
          </a:p>
          <a:p>
            <a:r>
              <a:rPr lang="en-GB" sz="2000" b="1">
                <a:latin typeface="Avenir Next LT Pro"/>
              </a:rPr>
              <a:t>Amen.</a:t>
            </a:r>
            <a:endParaRPr lang="en-GB"/>
          </a:p>
        </p:txBody>
      </p:sp>
      <p:pic>
        <p:nvPicPr>
          <p:cNvPr id="9" name="Picture 8">
            <a:extLst>
              <a:ext uri="{FF2B5EF4-FFF2-40B4-BE49-F238E27FC236}">
                <a16:creationId xmlns:a16="http://schemas.microsoft.com/office/drawing/2014/main" id="{682C452B-8B59-DEF9-B6F3-ADAC293898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0880" y="5734432"/>
            <a:ext cx="3241040" cy="676021"/>
          </a:xfrm>
          <a:prstGeom prst="rect">
            <a:avLst/>
          </a:prstGeom>
        </p:spPr>
      </p:pic>
      <p:sp>
        <p:nvSpPr>
          <p:cNvPr id="6" name="Rectangle 4">
            <a:extLst>
              <a:ext uri="{FF2B5EF4-FFF2-40B4-BE49-F238E27FC236}">
                <a16:creationId xmlns:a16="http://schemas.microsoft.com/office/drawing/2014/main" id="{D2B0DDC5-74EB-3F26-79D6-E3118990C015}"/>
              </a:ext>
            </a:extLst>
          </p:cNvPr>
          <p:cNvSpPr>
            <a:spLocks noChangeArrowheads="1"/>
          </p:cNvSpPr>
          <p:nvPr/>
        </p:nvSpPr>
        <p:spPr bwMode="auto">
          <a:xfrm>
            <a:off x="0" y="1402834"/>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id="{09F5E6D3-856A-FE12-6E75-A9607679E6F0}"/>
              </a:ext>
            </a:extLst>
          </p:cNvPr>
          <p:cNvSpPr>
            <a:spLocks noChangeArrowheads="1"/>
          </p:cNvSpPr>
          <p:nvPr/>
        </p:nvSpPr>
        <p:spPr bwMode="auto">
          <a:xfrm>
            <a:off x="0" y="18161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3195397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D1C757-C8E5-D1E5-EC83-009C209C5F1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1CA0EB6-CEE9-9A49-F101-8267DFFC6EEC}"/>
              </a:ext>
            </a:extLst>
          </p:cNvPr>
          <p:cNvSpPr txBox="1"/>
          <p:nvPr/>
        </p:nvSpPr>
        <p:spPr>
          <a:xfrm>
            <a:off x="911770" y="785557"/>
            <a:ext cx="10450284"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400" b="1">
                <a:latin typeface="Avenir Next LT Pro"/>
                <a:ea typeface="Calibri"/>
                <a:cs typeface="Calibri"/>
              </a:rPr>
              <a:t>READING: </a:t>
            </a:r>
            <a:r>
              <a:rPr lang="en-GB" sz="4400">
                <a:ea typeface="+mn-lt"/>
                <a:cs typeface="+mn-lt"/>
              </a:rPr>
              <a:t>John 10:11-18</a:t>
            </a:r>
            <a:endParaRPr lang="en-GB" sz="4400" b="1" dirty="0">
              <a:ea typeface="+mn-lt"/>
              <a:cs typeface="+mn-lt"/>
            </a:endParaRPr>
          </a:p>
        </p:txBody>
      </p:sp>
      <p:sp>
        <p:nvSpPr>
          <p:cNvPr id="5" name="TextBox 4">
            <a:extLst>
              <a:ext uri="{FF2B5EF4-FFF2-40B4-BE49-F238E27FC236}">
                <a16:creationId xmlns:a16="http://schemas.microsoft.com/office/drawing/2014/main" id="{7D664E64-2D1D-350E-2C9D-AF05718D05C3}"/>
              </a:ext>
            </a:extLst>
          </p:cNvPr>
          <p:cNvSpPr txBox="1"/>
          <p:nvPr/>
        </p:nvSpPr>
        <p:spPr>
          <a:xfrm>
            <a:off x="911770" y="1547557"/>
            <a:ext cx="10450284" cy="46782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a:latin typeface="Avenir Next LT Pro"/>
              </a:rPr>
              <a:t>Jesus says:</a:t>
            </a:r>
            <a:endParaRPr lang="en-US" sz="2000"/>
          </a:p>
          <a:p>
            <a:r>
              <a:rPr lang="en-GB" sz="2000">
                <a:latin typeface="Avenir Next LT Pro"/>
              </a:rPr>
              <a:t>'I am the good shepherd. The good shepherd lays down his life for the sheep. The hired </a:t>
            </a:r>
            <a:r>
              <a:rPr lang="en-GB" sz="2000" dirty="0">
                <a:latin typeface="Avenir Next LT Pro"/>
              </a:rPr>
              <a:t>hand is not the shepherd and does not own the sheep. So, when he sees the wolf coming, he abandons the sheep and runs away.  Then the wolf attacks the flock and scatters it. The man runs away because he is a hired hand and cares nothing for the sheep. </a:t>
            </a:r>
            <a:endParaRPr lang="en-GB" sz="2000">
              <a:latin typeface="Neue Haas Grotesk Text Pro"/>
            </a:endParaRPr>
          </a:p>
          <a:p>
            <a:endParaRPr lang="en-GB" sz="2000" dirty="0">
              <a:latin typeface="Avenir Next LT Pro"/>
            </a:endParaRPr>
          </a:p>
          <a:p>
            <a:r>
              <a:rPr lang="en-GB" sz="2000" dirty="0">
                <a:latin typeface="Avenir Next LT Pro"/>
              </a:rPr>
              <a:t>'I am the good shepherd; I know my sheep and my sheep know me just as the Father knows me and I know the Father and I lay down my life for the sheep. I have other sheep that are not of this sheep pen. I must bring them also. They too will listen to my voice, and there shall be one flock and one shepherd. The reason my Father loves me is that I lay down my life only to take it up again.  No one takes it from me, but I lay it down of my own accord. I have authority to lay it down and </a:t>
            </a:r>
            <a:r>
              <a:rPr lang="en-GB" sz="2000">
                <a:latin typeface="Avenir Next LT Pro"/>
              </a:rPr>
              <a:t>authority to take it up again. This command I received from my Father.'</a:t>
            </a:r>
            <a:endParaRPr lang="en-GB" sz="2000">
              <a:latin typeface="Neue Haas Grotesk Text Pro"/>
            </a:endParaRPr>
          </a:p>
          <a:p>
            <a:endParaRPr lang="en-GB" dirty="0">
              <a:latin typeface="Avenir Next LT Pro" panose="020B0504020202020204" pitchFamily="34" charset="0"/>
            </a:endParaRPr>
          </a:p>
        </p:txBody>
      </p:sp>
      <p:pic>
        <p:nvPicPr>
          <p:cNvPr id="9" name="Picture 8">
            <a:extLst>
              <a:ext uri="{FF2B5EF4-FFF2-40B4-BE49-F238E27FC236}">
                <a16:creationId xmlns:a16="http://schemas.microsoft.com/office/drawing/2014/main" id="{B2B4F803-2BE7-BF8D-B3AE-20DDC0D566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0880" y="5734432"/>
            <a:ext cx="3241040" cy="676021"/>
          </a:xfrm>
          <a:prstGeom prst="rect">
            <a:avLst/>
          </a:prstGeom>
        </p:spPr>
      </p:pic>
      <p:sp>
        <p:nvSpPr>
          <p:cNvPr id="6" name="Rectangle 4">
            <a:extLst>
              <a:ext uri="{FF2B5EF4-FFF2-40B4-BE49-F238E27FC236}">
                <a16:creationId xmlns:a16="http://schemas.microsoft.com/office/drawing/2014/main" id="{9B125562-B3E3-8C7C-9871-0FD82E668DC2}"/>
              </a:ext>
            </a:extLst>
          </p:cNvPr>
          <p:cNvSpPr>
            <a:spLocks noChangeArrowheads="1"/>
          </p:cNvSpPr>
          <p:nvPr/>
        </p:nvSpPr>
        <p:spPr bwMode="auto">
          <a:xfrm>
            <a:off x="0" y="1402834"/>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id="{71EC9C61-2BAA-1945-9978-0E1415584512}"/>
              </a:ext>
            </a:extLst>
          </p:cNvPr>
          <p:cNvSpPr>
            <a:spLocks noChangeArrowheads="1"/>
          </p:cNvSpPr>
          <p:nvPr/>
        </p:nvSpPr>
        <p:spPr bwMode="auto">
          <a:xfrm>
            <a:off x="0" y="18161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4111975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247AF3-3CF6-F289-E3B2-4AEDFADE488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E9753FC-639F-A064-471E-CD2D9E6305FD}"/>
              </a:ext>
            </a:extLst>
          </p:cNvPr>
          <p:cNvSpPr txBox="1"/>
          <p:nvPr/>
        </p:nvSpPr>
        <p:spPr>
          <a:xfrm>
            <a:off x="911770" y="785557"/>
            <a:ext cx="10450284"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400" b="1">
                <a:latin typeface="Avenir Next LT Pro"/>
                <a:ea typeface="Calibri"/>
                <a:cs typeface="Calibri"/>
              </a:rPr>
              <a:t>HYMN</a:t>
            </a:r>
            <a:endParaRPr lang="en-GB" sz="4400" b="1" dirty="0">
              <a:latin typeface="Avenir Next LT Pro"/>
              <a:ea typeface="Calibri"/>
              <a:cs typeface="Calibri"/>
            </a:endParaRPr>
          </a:p>
        </p:txBody>
      </p:sp>
      <p:sp>
        <p:nvSpPr>
          <p:cNvPr id="5" name="TextBox 4">
            <a:extLst>
              <a:ext uri="{FF2B5EF4-FFF2-40B4-BE49-F238E27FC236}">
                <a16:creationId xmlns:a16="http://schemas.microsoft.com/office/drawing/2014/main" id="{570B25A5-18C0-28CD-F68D-FF264BDB92D1}"/>
              </a:ext>
            </a:extLst>
          </p:cNvPr>
          <p:cNvSpPr txBox="1"/>
          <p:nvPr/>
        </p:nvSpPr>
        <p:spPr>
          <a:xfrm>
            <a:off x="911770" y="1587662"/>
            <a:ext cx="6969181" cy="36625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dirty="0">
                <a:latin typeface="Avenir Next LT Pro"/>
              </a:rPr>
              <a:t>Should God call a shepherd who could lead us,</a:t>
            </a:r>
            <a:br>
              <a:rPr lang="en-GB" sz="2000" b="1" dirty="0">
                <a:latin typeface="Avenir Next LT Pro" panose="020B0504020202020204" pitchFamily="34" charset="0"/>
              </a:rPr>
            </a:br>
            <a:r>
              <a:rPr lang="en-GB" sz="2000" b="1" dirty="0">
                <a:latin typeface="Avenir Next LT Pro"/>
              </a:rPr>
              <a:t>may they be full of Christ-like love and light.</a:t>
            </a:r>
            <a:br>
              <a:rPr lang="en-GB" sz="2000" b="1" dirty="0">
                <a:latin typeface="Avenir Next LT Pro" panose="020B0504020202020204" pitchFamily="34" charset="0"/>
              </a:rPr>
            </a:br>
            <a:r>
              <a:rPr lang="en-GB" sz="2000" b="1" dirty="0">
                <a:latin typeface="Avenir Next LT Pro"/>
              </a:rPr>
              <a:t>So they can lead us faithfully to Canaan,</a:t>
            </a:r>
            <a:br>
              <a:rPr lang="en-GB" sz="2000" b="1" dirty="0">
                <a:latin typeface="Avenir Next LT Pro" panose="020B0504020202020204" pitchFamily="34" charset="0"/>
              </a:rPr>
            </a:br>
            <a:r>
              <a:rPr lang="en-GB" sz="2000" b="1" dirty="0">
                <a:latin typeface="Avenir Next LT Pro"/>
              </a:rPr>
              <a:t>revealing God’s transforming power and might.</a:t>
            </a:r>
            <a:br>
              <a:rPr lang="en-GB" sz="2000" b="1" dirty="0">
                <a:latin typeface="Avenir Next LT Pro" panose="020B0504020202020204" pitchFamily="34" charset="0"/>
              </a:rPr>
            </a:br>
            <a:r>
              <a:rPr lang="en-GB" sz="2000" b="1" dirty="0">
                <a:latin typeface="Avenir Next LT Pro"/>
              </a:rPr>
              <a:t>And may they show a never- ending kingdom,</a:t>
            </a:r>
            <a:br>
              <a:rPr lang="en-GB" sz="2000" b="1" dirty="0">
                <a:latin typeface="Avenir Next LT Pro" panose="020B0504020202020204" pitchFamily="34" charset="0"/>
              </a:rPr>
            </a:br>
            <a:r>
              <a:rPr lang="en-GB" sz="2000" b="1" dirty="0">
                <a:latin typeface="Avenir Next LT Pro"/>
              </a:rPr>
              <a:t>a place where we can meet our Lord today.</a:t>
            </a:r>
            <a:br>
              <a:rPr lang="en-GB" sz="2000" b="1" dirty="0">
                <a:latin typeface="Avenir Next LT Pro" panose="020B0504020202020204" pitchFamily="34" charset="0"/>
              </a:rPr>
            </a:br>
            <a:r>
              <a:rPr lang="en-GB" sz="2000" b="1" dirty="0">
                <a:latin typeface="Avenir Next LT Pro"/>
              </a:rPr>
              <a:t>And move us gently on towards our purpose,</a:t>
            </a:r>
            <a:br>
              <a:rPr lang="en-GB" sz="2000" b="1" dirty="0">
                <a:latin typeface="Avenir Next LT Pro" panose="020B0504020202020204" pitchFamily="34" charset="0"/>
              </a:rPr>
            </a:br>
            <a:r>
              <a:rPr lang="en-GB" sz="2000" b="1" dirty="0">
                <a:latin typeface="Avenir Next LT Pro"/>
              </a:rPr>
              <a:t>Taking the time to guide us on our way.</a:t>
            </a:r>
            <a:endParaRPr lang="en-US" sz="2000" b="1" dirty="0">
              <a:latin typeface="Avenir Next LT Pro"/>
            </a:endParaRPr>
          </a:p>
          <a:p>
            <a:endParaRPr lang="en-GB" dirty="0">
              <a:latin typeface="Avenir Next LT Pro"/>
            </a:endParaRPr>
          </a:p>
          <a:p>
            <a:r>
              <a:rPr lang="en-GB" dirty="0">
                <a:latin typeface="Avenir Next LT Pro"/>
              </a:rPr>
              <a:t> </a:t>
            </a:r>
            <a:br>
              <a:rPr lang="en-GB" dirty="0">
                <a:latin typeface="Avenir Next LT Pro" panose="020B0504020202020204" pitchFamily="34" charset="0"/>
              </a:rPr>
            </a:br>
            <a:r>
              <a:rPr lang="en-GB">
                <a:latin typeface="Avenir Next LT Pro"/>
              </a:rPr>
              <a:t>© The Revd Canon Valerie Plumb</a:t>
            </a:r>
            <a:br>
              <a:rPr lang="en-GB" dirty="0">
                <a:latin typeface="Avenir Next LT Pro" panose="020B0504020202020204" pitchFamily="34" charset="0"/>
              </a:rPr>
            </a:br>
            <a:r>
              <a:rPr lang="en-GB" dirty="0">
                <a:latin typeface="Avenir Next LT Pro"/>
              </a:rPr>
              <a:t>Tune: Londonderry Air (Danny Boy)</a:t>
            </a:r>
          </a:p>
        </p:txBody>
      </p:sp>
      <p:pic>
        <p:nvPicPr>
          <p:cNvPr id="9" name="Picture 8">
            <a:extLst>
              <a:ext uri="{FF2B5EF4-FFF2-40B4-BE49-F238E27FC236}">
                <a16:creationId xmlns:a16="http://schemas.microsoft.com/office/drawing/2014/main" id="{B1E25F3C-AA68-6AB8-A784-6DA8367CC1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0880" y="5734432"/>
            <a:ext cx="3241040" cy="676021"/>
          </a:xfrm>
          <a:prstGeom prst="rect">
            <a:avLst/>
          </a:prstGeom>
        </p:spPr>
      </p:pic>
      <p:sp>
        <p:nvSpPr>
          <p:cNvPr id="6" name="Rectangle 4">
            <a:extLst>
              <a:ext uri="{FF2B5EF4-FFF2-40B4-BE49-F238E27FC236}">
                <a16:creationId xmlns:a16="http://schemas.microsoft.com/office/drawing/2014/main" id="{36B22CCB-D7C2-8AFA-9B4B-B5579A89B4E1}"/>
              </a:ext>
            </a:extLst>
          </p:cNvPr>
          <p:cNvSpPr>
            <a:spLocks noChangeArrowheads="1"/>
          </p:cNvSpPr>
          <p:nvPr/>
        </p:nvSpPr>
        <p:spPr bwMode="auto">
          <a:xfrm>
            <a:off x="0" y="1402834"/>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id="{6BB18C8B-DDB6-5E73-E10D-03FC3F93D4DE}"/>
              </a:ext>
            </a:extLst>
          </p:cNvPr>
          <p:cNvSpPr>
            <a:spLocks noChangeArrowheads="1"/>
          </p:cNvSpPr>
          <p:nvPr/>
        </p:nvSpPr>
        <p:spPr bwMode="auto">
          <a:xfrm>
            <a:off x="0" y="18161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 name="VinS Hymn">
            <a:hlinkClick r:id="" action="ppaction://media"/>
            <a:extLst>
              <a:ext uri="{FF2B5EF4-FFF2-40B4-BE49-F238E27FC236}">
                <a16:creationId xmlns:a16="http://schemas.microsoft.com/office/drawing/2014/main" id="{3619002E-B135-41D0-7C97-CC4F9DEE68A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818880" y="2575560"/>
            <a:ext cx="406400" cy="406400"/>
          </a:xfrm>
          <a:prstGeom prst="rect">
            <a:avLst/>
          </a:prstGeom>
        </p:spPr>
      </p:pic>
    </p:spTree>
    <p:extLst>
      <p:ext uri="{BB962C8B-B14F-4D97-AF65-F5344CB8AC3E}">
        <p14:creationId xmlns:p14="http://schemas.microsoft.com/office/powerpoint/2010/main" val="1495347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665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8C91D4-B79E-EF8C-3507-E5EE5EF06FB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F10CBCC-A27E-29EB-7FAD-00B9BEDCC890}"/>
              </a:ext>
            </a:extLst>
          </p:cNvPr>
          <p:cNvSpPr txBox="1"/>
          <p:nvPr/>
        </p:nvSpPr>
        <p:spPr>
          <a:xfrm>
            <a:off x="911770" y="785557"/>
            <a:ext cx="10450284"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400" b="1">
                <a:latin typeface="Avenir Next LT Pro"/>
                <a:ea typeface="Calibri"/>
                <a:cs typeface="Calibri"/>
              </a:rPr>
              <a:t>HYMN</a:t>
            </a:r>
            <a:endParaRPr lang="en-GB" sz="4400" b="1" dirty="0">
              <a:latin typeface="Avenir Next LT Pro"/>
              <a:ea typeface="Calibri"/>
              <a:cs typeface="Calibri"/>
            </a:endParaRPr>
          </a:p>
        </p:txBody>
      </p:sp>
      <p:sp>
        <p:nvSpPr>
          <p:cNvPr id="5" name="TextBox 4">
            <a:extLst>
              <a:ext uri="{FF2B5EF4-FFF2-40B4-BE49-F238E27FC236}">
                <a16:creationId xmlns:a16="http://schemas.microsoft.com/office/drawing/2014/main" id="{8C2D603B-2093-73A9-D5BF-23B5FDEF6DDE}"/>
              </a:ext>
            </a:extLst>
          </p:cNvPr>
          <p:cNvSpPr txBox="1"/>
          <p:nvPr/>
        </p:nvSpPr>
        <p:spPr>
          <a:xfrm>
            <a:off x="911770" y="1587662"/>
            <a:ext cx="6768655" cy="33855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dirty="0">
                <a:latin typeface="Avenir Next LT Pro"/>
              </a:rPr>
              <a:t>Could we seek a servant who is giving,</a:t>
            </a:r>
            <a:br>
              <a:rPr lang="en-GB" sz="2000" b="1" dirty="0">
                <a:latin typeface="Avenir Next LT Pro" panose="020B0504020202020204" pitchFamily="34" charset="0"/>
              </a:rPr>
            </a:br>
            <a:r>
              <a:rPr lang="en-GB" sz="2000" b="1" dirty="0">
                <a:latin typeface="Avenir Next LT Pro"/>
              </a:rPr>
              <a:t>Arms open wide, yet clasping hands in prayer.</a:t>
            </a:r>
            <a:br>
              <a:rPr lang="en-GB" sz="2000" b="1" dirty="0">
                <a:latin typeface="Avenir Next LT Pro" panose="020B0504020202020204" pitchFamily="34" charset="0"/>
              </a:rPr>
            </a:br>
            <a:r>
              <a:rPr lang="en-GB" sz="2000" b="1" dirty="0">
                <a:latin typeface="Avenir Next LT Pro"/>
              </a:rPr>
              <a:t>Sharing the joy of all that’s in creation,</a:t>
            </a:r>
            <a:br>
              <a:rPr lang="en-GB" sz="2000" b="1" dirty="0">
                <a:latin typeface="Avenir Next LT Pro" panose="020B0504020202020204" pitchFamily="34" charset="0"/>
              </a:rPr>
            </a:br>
            <a:r>
              <a:rPr lang="en-GB" sz="2000" b="1" dirty="0">
                <a:latin typeface="Avenir Next LT Pro"/>
              </a:rPr>
              <a:t>Bringing to us their story of God’s care.</a:t>
            </a:r>
            <a:br>
              <a:rPr lang="en-GB" sz="2000" b="1" dirty="0">
                <a:latin typeface="Avenir Next LT Pro" panose="020B0504020202020204" pitchFamily="34" charset="0"/>
              </a:rPr>
            </a:br>
            <a:r>
              <a:rPr lang="en-GB" sz="2000" b="1" dirty="0">
                <a:latin typeface="Avenir Next LT Pro"/>
              </a:rPr>
              <a:t>So, when they sing it may be words of wisdom,</a:t>
            </a:r>
            <a:br>
              <a:rPr lang="en-GB" sz="2000" b="1" dirty="0">
                <a:latin typeface="Avenir Next LT Pro" panose="020B0504020202020204" pitchFamily="34" charset="0"/>
              </a:rPr>
            </a:br>
            <a:r>
              <a:rPr lang="en-GB" sz="2000" b="1" dirty="0">
                <a:latin typeface="Avenir Next LT Pro"/>
              </a:rPr>
              <a:t>And when they pray it may be full of grace.</a:t>
            </a:r>
            <a:br>
              <a:rPr lang="en-GB" sz="2000" b="1" dirty="0">
                <a:latin typeface="Avenir Next LT Pro" panose="020B0504020202020204" pitchFamily="34" charset="0"/>
              </a:rPr>
            </a:br>
            <a:r>
              <a:rPr lang="en-GB" sz="2000" b="1" dirty="0">
                <a:latin typeface="Avenir Next LT Pro"/>
              </a:rPr>
              <a:t>So when we gather for our celebrations,</a:t>
            </a:r>
            <a:br>
              <a:rPr lang="en-GB" sz="2000" b="1" dirty="0">
                <a:latin typeface="Avenir Next LT Pro" panose="020B0504020202020204" pitchFamily="34" charset="0"/>
              </a:rPr>
            </a:br>
            <a:r>
              <a:rPr lang="en-GB" sz="2000" b="1" dirty="0">
                <a:latin typeface="Avenir Next LT Pro"/>
              </a:rPr>
              <a:t>God’s spirit may be present in each place.</a:t>
            </a:r>
            <a:endParaRPr lang="en-US" sz="2000" b="1"/>
          </a:p>
          <a:p>
            <a:endParaRPr lang="en-GB" dirty="0">
              <a:latin typeface="Avenir Next LT Pro"/>
            </a:endParaRPr>
          </a:p>
          <a:p>
            <a:r>
              <a:rPr lang="en-GB" dirty="0">
                <a:latin typeface="Avenir Next LT Pro"/>
              </a:rPr>
              <a:t>© The Revd Canon Valerie Plumb</a:t>
            </a:r>
            <a:br>
              <a:rPr lang="en-GB" dirty="0">
                <a:latin typeface="Avenir Next LT Pro" panose="020B0504020202020204" pitchFamily="34" charset="0"/>
              </a:rPr>
            </a:br>
            <a:r>
              <a:rPr lang="en-GB" dirty="0">
                <a:latin typeface="Avenir Next LT Pro"/>
              </a:rPr>
              <a:t>Tune: Londonderry Air (Danny Boy)</a:t>
            </a:r>
            <a:endParaRPr lang="en-GB"/>
          </a:p>
        </p:txBody>
      </p:sp>
      <p:pic>
        <p:nvPicPr>
          <p:cNvPr id="9" name="Picture 8">
            <a:extLst>
              <a:ext uri="{FF2B5EF4-FFF2-40B4-BE49-F238E27FC236}">
                <a16:creationId xmlns:a16="http://schemas.microsoft.com/office/drawing/2014/main" id="{39C04C97-9838-80EF-69AB-5600CB0099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0880" y="5734432"/>
            <a:ext cx="3241040" cy="676021"/>
          </a:xfrm>
          <a:prstGeom prst="rect">
            <a:avLst/>
          </a:prstGeom>
        </p:spPr>
      </p:pic>
      <p:sp>
        <p:nvSpPr>
          <p:cNvPr id="6" name="Rectangle 4">
            <a:extLst>
              <a:ext uri="{FF2B5EF4-FFF2-40B4-BE49-F238E27FC236}">
                <a16:creationId xmlns:a16="http://schemas.microsoft.com/office/drawing/2014/main" id="{D2041D4B-6CDF-7E44-ABAB-A5AD4DD09900}"/>
              </a:ext>
            </a:extLst>
          </p:cNvPr>
          <p:cNvSpPr>
            <a:spLocks noChangeArrowheads="1"/>
          </p:cNvSpPr>
          <p:nvPr/>
        </p:nvSpPr>
        <p:spPr bwMode="auto">
          <a:xfrm>
            <a:off x="0" y="1402834"/>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id="{26D4A730-C1A7-5790-2144-3A4557D7C971}"/>
              </a:ext>
            </a:extLst>
          </p:cNvPr>
          <p:cNvSpPr>
            <a:spLocks noChangeArrowheads="1"/>
          </p:cNvSpPr>
          <p:nvPr/>
        </p:nvSpPr>
        <p:spPr bwMode="auto">
          <a:xfrm>
            <a:off x="0" y="18161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 name="VinS Hymn">
            <a:hlinkClick r:id="" action="ppaction://media"/>
            <a:extLst>
              <a:ext uri="{FF2B5EF4-FFF2-40B4-BE49-F238E27FC236}">
                <a16:creationId xmlns:a16="http://schemas.microsoft.com/office/drawing/2014/main" id="{871CFE2A-CE7D-9085-78DC-43218D70589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818880" y="2575560"/>
            <a:ext cx="406400" cy="406400"/>
          </a:xfrm>
          <a:prstGeom prst="rect">
            <a:avLst/>
          </a:prstGeom>
        </p:spPr>
      </p:pic>
    </p:spTree>
    <p:extLst>
      <p:ext uri="{BB962C8B-B14F-4D97-AF65-F5344CB8AC3E}">
        <p14:creationId xmlns:p14="http://schemas.microsoft.com/office/powerpoint/2010/main" val="190822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665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27FE83-9D7E-1B42-764D-22D35872DCA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297F274-F9D4-84AC-6FE1-03018C358B78}"/>
              </a:ext>
            </a:extLst>
          </p:cNvPr>
          <p:cNvSpPr txBox="1"/>
          <p:nvPr/>
        </p:nvSpPr>
        <p:spPr>
          <a:xfrm>
            <a:off x="911770" y="785557"/>
            <a:ext cx="10450284"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400" b="1">
                <a:latin typeface="Avenir Next LT Pro"/>
                <a:ea typeface="Calibri"/>
                <a:cs typeface="Calibri"/>
              </a:rPr>
              <a:t>HYMN</a:t>
            </a:r>
            <a:endParaRPr lang="en-GB" sz="4400" b="1" dirty="0">
              <a:latin typeface="Avenir Next LT Pro"/>
              <a:ea typeface="Calibri"/>
              <a:cs typeface="Calibri"/>
            </a:endParaRPr>
          </a:p>
        </p:txBody>
      </p:sp>
      <p:sp>
        <p:nvSpPr>
          <p:cNvPr id="5" name="TextBox 4">
            <a:extLst>
              <a:ext uri="{FF2B5EF4-FFF2-40B4-BE49-F238E27FC236}">
                <a16:creationId xmlns:a16="http://schemas.microsoft.com/office/drawing/2014/main" id="{A0897F3A-4721-97AF-7B91-E4C3EEB3A4CC}"/>
              </a:ext>
            </a:extLst>
          </p:cNvPr>
          <p:cNvSpPr txBox="1"/>
          <p:nvPr/>
        </p:nvSpPr>
        <p:spPr>
          <a:xfrm>
            <a:off x="911770" y="1547557"/>
            <a:ext cx="6554760" cy="33855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dirty="0">
                <a:latin typeface="Avenir Next LT Pro"/>
              </a:rPr>
              <a:t>Would God send the one whom we are seeking,</a:t>
            </a:r>
            <a:br>
              <a:rPr lang="en-GB" sz="2000" b="1" dirty="0">
                <a:latin typeface="Avenir Next LT Pro" panose="020B0504020202020204" pitchFamily="34" charset="0"/>
              </a:rPr>
            </a:br>
            <a:r>
              <a:rPr lang="en-GB" sz="2000" b="1" dirty="0">
                <a:latin typeface="Avenir Next LT Pro"/>
              </a:rPr>
              <a:t>Willing to walk alongside you and me.</a:t>
            </a:r>
            <a:br>
              <a:rPr lang="en-GB" sz="2000" b="1" dirty="0">
                <a:latin typeface="Avenir Next LT Pro" panose="020B0504020202020204" pitchFamily="34" charset="0"/>
              </a:rPr>
            </a:br>
            <a:r>
              <a:rPr lang="en-GB" sz="2000" b="1" dirty="0">
                <a:latin typeface="Avenir Next LT Pro"/>
              </a:rPr>
              <a:t>Who ministers so deeply and profoundly,</a:t>
            </a:r>
            <a:br>
              <a:rPr lang="en-GB" sz="2000" b="1" dirty="0">
                <a:latin typeface="Avenir Next LT Pro" panose="020B0504020202020204" pitchFamily="34" charset="0"/>
              </a:rPr>
            </a:br>
            <a:r>
              <a:rPr lang="en-GB" sz="2000" b="1" dirty="0">
                <a:latin typeface="Avenir Next LT Pro"/>
              </a:rPr>
              <a:t>preaches the gospel that can set us free.</a:t>
            </a:r>
            <a:br>
              <a:rPr lang="en-GB" sz="2000" b="1" dirty="0">
                <a:latin typeface="Avenir Next LT Pro" panose="020B0504020202020204" pitchFamily="34" charset="0"/>
              </a:rPr>
            </a:br>
            <a:r>
              <a:rPr lang="en-GB" sz="2000" b="1" dirty="0">
                <a:latin typeface="Avenir Next LT Pro"/>
              </a:rPr>
              <a:t>Then we can worship once again together,</a:t>
            </a:r>
            <a:br>
              <a:rPr lang="en-GB" sz="2000" b="1" dirty="0">
                <a:latin typeface="Avenir Next LT Pro" panose="020B0504020202020204" pitchFamily="34" charset="0"/>
              </a:rPr>
            </a:br>
            <a:r>
              <a:rPr lang="en-GB" sz="2000" b="1" dirty="0">
                <a:latin typeface="Avenir Next LT Pro"/>
              </a:rPr>
              <a:t>led by the soul that God has sent anew.</a:t>
            </a:r>
            <a:br>
              <a:rPr lang="en-GB" sz="2000" b="1" dirty="0">
                <a:latin typeface="Avenir Next LT Pro" panose="020B0504020202020204" pitchFamily="34" charset="0"/>
              </a:rPr>
            </a:br>
            <a:r>
              <a:rPr lang="en-GB" sz="2000" b="1" dirty="0">
                <a:latin typeface="Avenir Next LT Pro"/>
              </a:rPr>
              <a:t>So they can teach us how to listen truly,</a:t>
            </a:r>
            <a:br>
              <a:rPr lang="en-GB" sz="2000" b="1" dirty="0">
                <a:latin typeface="Avenir Next LT Pro" panose="020B0504020202020204" pitchFamily="34" charset="0"/>
              </a:rPr>
            </a:br>
            <a:r>
              <a:rPr lang="en-GB" sz="2000" b="1" dirty="0">
                <a:latin typeface="Avenir Next LT Pro"/>
              </a:rPr>
              <a:t>and trust our hearts in everything we do.  </a:t>
            </a:r>
            <a:endParaRPr lang="en-US" sz="2000" b="1"/>
          </a:p>
          <a:p>
            <a:r>
              <a:rPr lang="en-GB" dirty="0">
                <a:latin typeface="Avenir Next LT Pro"/>
              </a:rPr>
              <a:t> </a:t>
            </a:r>
            <a:br>
              <a:rPr lang="en-GB" dirty="0">
                <a:latin typeface="Avenir Next LT Pro" panose="020B0504020202020204" pitchFamily="34" charset="0"/>
              </a:rPr>
            </a:br>
            <a:r>
              <a:rPr lang="en-GB">
                <a:latin typeface="Avenir Next LT Pro"/>
              </a:rPr>
              <a:t>© The Revd Canon Valerie Plumb</a:t>
            </a:r>
            <a:br>
              <a:rPr lang="en-GB" dirty="0">
                <a:latin typeface="Avenir Next LT Pro" panose="020B0504020202020204" pitchFamily="34" charset="0"/>
              </a:rPr>
            </a:br>
            <a:r>
              <a:rPr lang="en-GB">
                <a:latin typeface="Avenir Next LT Pro"/>
              </a:rPr>
              <a:t>Tune: Londonderry Air (Danny Boy)</a:t>
            </a:r>
            <a:endParaRPr lang="en-GB"/>
          </a:p>
        </p:txBody>
      </p:sp>
      <p:pic>
        <p:nvPicPr>
          <p:cNvPr id="9" name="Picture 8">
            <a:extLst>
              <a:ext uri="{FF2B5EF4-FFF2-40B4-BE49-F238E27FC236}">
                <a16:creationId xmlns:a16="http://schemas.microsoft.com/office/drawing/2014/main" id="{A70FBF78-0C71-EC78-004E-7818F36FBC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0880" y="5734432"/>
            <a:ext cx="3241040" cy="676021"/>
          </a:xfrm>
          <a:prstGeom prst="rect">
            <a:avLst/>
          </a:prstGeom>
        </p:spPr>
      </p:pic>
      <p:sp>
        <p:nvSpPr>
          <p:cNvPr id="6" name="Rectangle 4">
            <a:extLst>
              <a:ext uri="{FF2B5EF4-FFF2-40B4-BE49-F238E27FC236}">
                <a16:creationId xmlns:a16="http://schemas.microsoft.com/office/drawing/2014/main" id="{B3B41ED9-55D8-2AF4-AB2C-4EB8BB2F42D0}"/>
              </a:ext>
            </a:extLst>
          </p:cNvPr>
          <p:cNvSpPr>
            <a:spLocks noChangeArrowheads="1"/>
          </p:cNvSpPr>
          <p:nvPr/>
        </p:nvSpPr>
        <p:spPr bwMode="auto">
          <a:xfrm>
            <a:off x="0" y="1402834"/>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id="{5A6E70A6-338C-5861-7D4F-43078A84D7BB}"/>
              </a:ext>
            </a:extLst>
          </p:cNvPr>
          <p:cNvSpPr>
            <a:spLocks noChangeArrowheads="1"/>
          </p:cNvSpPr>
          <p:nvPr/>
        </p:nvSpPr>
        <p:spPr bwMode="auto">
          <a:xfrm>
            <a:off x="0" y="18161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 name="VinS Hymn">
            <a:hlinkClick r:id="" action="ppaction://media"/>
            <a:extLst>
              <a:ext uri="{FF2B5EF4-FFF2-40B4-BE49-F238E27FC236}">
                <a16:creationId xmlns:a16="http://schemas.microsoft.com/office/drawing/2014/main" id="{C61714EC-C636-DBC2-45FE-AB944A8E493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818880" y="2575560"/>
            <a:ext cx="406400" cy="406400"/>
          </a:xfrm>
          <a:prstGeom prst="rect">
            <a:avLst/>
          </a:prstGeom>
        </p:spPr>
      </p:pic>
    </p:spTree>
    <p:extLst>
      <p:ext uri="{BB962C8B-B14F-4D97-AF65-F5344CB8AC3E}">
        <p14:creationId xmlns:p14="http://schemas.microsoft.com/office/powerpoint/2010/main" val="1587285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665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F14E48-83F7-90BF-211E-4BCDF9E56EB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56F9F51-738F-1720-BC5E-6FBFEF97B817}"/>
              </a:ext>
            </a:extLst>
          </p:cNvPr>
          <p:cNvSpPr txBox="1"/>
          <p:nvPr/>
        </p:nvSpPr>
        <p:spPr>
          <a:xfrm>
            <a:off x="911770" y="785557"/>
            <a:ext cx="10450284"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400" b="1">
                <a:latin typeface="Avenir Next LT Pro"/>
                <a:ea typeface="Calibri"/>
                <a:cs typeface="Calibri"/>
              </a:rPr>
              <a:t>PRAYERS</a:t>
            </a:r>
            <a:endParaRPr lang="en-GB" sz="4400" b="1" dirty="0">
              <a:latin typeface="Avenir Next LT Pro"/>
              <a:ea typeface="Calibri"/>
              <a:cs typeface="Calibri"/>
            </a:endParaRPr>
          </a:p>
        </p:txBody>
      </p:sp>
      <p:sp>
        <p:nvSpPr>
          <p:cNvPr id="5" name="TextBox 4">
            <a:extLst>
              <a:ext uri="{FF2B5EF4-FFF2-40B4-BE49-F238E27FC236}">
                <a16:creationId xmlns:a16="http://schemas.microsoft.com/office/drawing/2014/main" id="{F7BEC590-BFFF-8265-86C2-281F8B446972}"/>
              </a:ext>
            </a:extLst>
          </p:cNvPr>
          <p:cNvSpPr txBox="1"/>
          <p:nvPr/>
        </p:nvSpPr>
        <p:spPr>
          <a:xfrm>
            <a:off x="911770" y="1547557"/>
            <a:ext cx="10450284"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a:latin typeface="Avenir Next LT Pro"/>
              </a:rPr>
              <a:t>We pray for this </a:t>
            </a:r>
            <a:r>
              <a:rPr lang="en-GB" sz="2000" dirty="0">
                <a:latin typeface="Avenir Next LT Pro"/>
              </a:rPr>
              <a:t>diocese of Oxford at this time of change,</a:t>
            </a:r>
          </a:p>
          <a:p>
            <a:r>
              <a:rPr lang="en-GB" sz="2000" dirty="0">
                <a:latin typeface="Avenir Next LT Pro"/>
              </a:rPr>
              <a:t>We remember Steven our bishop, </a:t>
            </a:r>
            <a:br>
              <a:rPr lang="en-GB" sz="2000" dirty="0">
                <a:latin typeface="Avenir Next LT Pro"/>
              </a:rPr>
            </a:br>
            <a:r>
              <a:rPr lang="en-GB" sz="2000" dirty="0">
                <a:latin typeface="Avenir Next LT Pro"/>
              </a:rPr>
              <a:t>thanking God for all he has done in his ministry here as he prepares for retirement. </a:t>
            </a:r>
            <a:br>
              <a:rPr lang="en-GB" sz="2000" dirty="0">
                <a:latin typeface="Avenir Next LT Pro"/>
              </a:rPr>
            </a:br>
            <a:r>
              <a:rPr lang="en-GB" sz="2000" dirty="0">
                <a:latin typeface="Avenir Next LT Pro"/>
              </a:rPr>
              <a:t>We pray for Bishop Gavin, bishop of Dorchester, </a:t>
            </a:r>
            <a:br>
              <a:rPr lang="en-GB" sz="2000" dirty="0">
                <a:latin typeface="Avenir Next LT Pro"/>
              </a:rPr>
            </a:br>
            <a:r>
              <a:rPr lang="en-GB" sz="2000" dirty="0">
                <a:latin typeface="Avenir Next LT Pro"/>
              </a:rPr>
              <a:t>who will take up new responsibilities as acting diocesan bishop.</a:t>
            </a:r>
            <a:br>
              <a:rPr lang="en-GB" sz="2000" dirty="0">
                <a:latin typeface="Avenir Next LT Pro" panose="020B0504020202020204" pitchFamily="34" charset="0"/>
              </a:rPr>
            </a:br>
            <a:r>
              <a:rPr lang="en-GB" sz="2000">
                <a:latin typeface="Avenir Next LT Pro"/>
              </a:rPr>
              <a:t>We pray for all souls across our diocese waiting in preparation.</a:t>
            </a:r>
          </a:p>
          <a:p>
            <a:endParaRPr lang="en-GB" sz="2000" dirty="0">
              <a:latin typeface="Avenir Next LT Pro"/>
            </a:endParaRPr>
          </a:p>
          <a:p>
            <a:r>
              <a:rPr lang="en-GB" sz="2000" dirty="0">
                <a:latin typeface="Avenir Next LT Pro"/>
              </a:rPr>
              <a:t>Lord in your mercy</a:t>
            </a:r>
          </a:p>
          <a:p>
            <a:r>
              <a:rPr lang="en-GB" sz="2000" b="1" dirty="0">
                <a:latin typeface="Avenir Next LT Pro"/>
              </a:rPr>
              <a:t>Hear our prayer</a:t>
            </a:r>
          </a:p>
          <a:p>
            <a:endParaRPr lang="en-GB" sz="2000" dirty="0">
              <a:latin typeface="Avenir Next LT Pro" panose="020B0504020202020204" pitchFamily="34" charset="0"/>
            </a:endParaRPr>
          </a:p>
          <a:p>
            <a:endParaRPr lang="en-GB" sz="2000" dirty="0">
              <a:latin typeface="Avenir Next LT Pro" panose="020B0504020202020204" pitchFamily="34" charset="0"/>
            </a:endParaRPr>
          </a:p>
        </p:txBody>
      </p:sp>
      <p:pic>
        <p:nvPicPr>
          <p:cNvPr id="9" name="Picture 8">
            <a:extLst>
              <a:ext uri="{FF2B5EF4-FFF2-40B4-BE49-F238E27FC236}">
                <a16:creationId xmlns:a16="http://schemas.microsoft.com/office/drawing/2014/main" id="{FAFEACE0-3450-BE06-A6D4-73BA41776C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0880" y="5734432"/>
            <a:ext cx="3241040" cy="676021"/>
          </a:xfrm>
          <a:prstGeom prst="rect">
            <a:avLst/>
          </a:prstGeom>
        </p:spPr>
      </p:pic>
      <p:sp>
        <p:nvSpPr>
          <p:cNvPr id="6" name="Rectangle 4">
            <a:extLst>
              <a:ext uri="{FF2B5EF4-FFF2-40B4-BE49-F238E27FC236}">
                <a16:creationId xmlns:a16="http://schemas.microsoft.com/office/drawing/2014/main" id="{C5D03DF2-0CB8-0A2B-A82D-32A0F5092582}"/>
              </a:ext>
            </a:extLst>
          </p:cNvPr>
          <p:cNvSpPr>
            <a:spLocks noChangeArrowheads="1"/>
          </p:cNvSpPr>
          <p:nvPr/>
        </p:nvSpPr>
        <p:spPr bwMode="auto">
          <a:xfrm>
            <a:off x="0" y="1402834"/>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id="{4F463491-6A43-46E7-3358-A2EACC99E601}"/>
              </a:ext>
            </a:extLst>
          </p:cNvPr>
          <p:cNvSpPr>
            <a:spLocks noChangeArrowheads="1"/>
          </p:cNvSpPr>
          <p:nvPr/>
        </p:nvSpPr>
        <p:spPr bwMode="auto">
          <a:xfrm>
            <a:off x="0" y="18161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1398171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2E2FAE-3CE9-6A53-0943-62C777EE460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12B74BF-EE6F-705A-2151-B245474F71AD}"/>
              </a:ext>
            </a:extLst>
          </p:cNvPr>
          <p:cNvSpPr txBox="1"/>
          <p:nvPr/>
        </p:nvSpPr>
        <p:spPr>
          <a:xfrm>
            <a:off x="911770" y="785557"/>
            <a:ext cx="10450284"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400" b="1">
                <a:latin typeface="Avenir Next LT Pro"/>
                <a:ea typeface="Calibri"/>
                <a:cs typeface="Calibri"/>
              </a:rPr>
              <a:t>PRAYERS</a:t>
            </a:r>
            <a:endParaRPr lang="en-GB" sz="4400" b="1" dirty="0">
              <a:latin typeface="Avenir Next LT Pro"/>
              <a:ea typeface="Calibri"/>
              <a:cs typeface="Calibri"/>
            </a:endParaRPr>
          </a:p>
        </p:txBody>
      </p:sp>
      <p:sp>
        <p:nvSpPr>
          <p:cNvPr id="5" name="TextBox 4">
            <a:extLst>
              <a:ext uri="{FF2B5EF4-FFF2-40B4-BE49-F238E27FC236}">
                <a16:creationId xmlns:a16="http://schemas.microsoft.com/office/drawing/2014/main" id="{F8A599C2-DD71-2961-A722-B27F361DC663}"/>
              </a:ext>
            </a:extLst>
          </p:cNvPr>
          <p:cNvSpPr txBox="1"/>
          <p:nvPr/>
        </p:nvSpPr>
        <p:spPr>
          <a:xfrm>
            <a:off x="911770" y="1547557"/>
            <a:ext cx="10450284" cy="47705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dirty="0">
                <a:latin typeface="Avenir Next LT Pro"/>
              </a:rPr>
              <a:t>We pray for the consultation process, </a:t>
            </a:r>
            <a:br>
              <a:rPr lang="en-GB" sz="2000" dirty="0">
                <a:latin typeface="Avenir Next LT Pro"/>
              </a:rPr>
            </a:br>
            <a:r>
              <a:rPr lang="en-GB" sz="2000" dirty="0">
                <a:latin typeface="Avenir Next LT Pro"/>
              </a:rPr>
              <a:t>for appointment secretaries, for those called to the CNC,</a:t>
            </a:r>
            <a:br>
              <a:rPr lang="en-GB" sz="2000" dirty="0">
                <a:latin typeface="Avenir Next LT Pro"/>
              </a:rPr>
            </a:br>
            <a:r>
              <a:rPr lang="en-GB" sz="2000" dirty="0">
                <a:latin typeface="Avenir Next LT Pro"/>
              </a:rPr>
              <a:t>for inspiration, careful listening and kind words.</a:t>
            </a:r>
            <a:endParaRPr lang="en-US" sz="2000" dirty="0">
              <a:latin typeface="Avenir Next LT Pro"/>
            </a:endParaRPr>
          </a:p>
          <a:p>
            <a:r>
              <a:rPr lang="en-GB" sz="2000" dirty="0">
                <a:latin typeface="Avenir Next LT Pro"/>
              </a:rPr>
              <a:t> </a:t>
            </a:r>
            <a:br>
              <a:rPr lang="en-GB" sz="2000" dirty="0">
                <a:latin typeface="Avenir Next LT Pro"/>
              </a:rPr>
            </a:br>
            <a:r>
              <a:rPr lang="en-GB" sz="2000">
                <a:latin typeface="Avenir Next LT Pro"/>
              </a:rPr>
              <a:t>Lord in your mercy</a:t>
            </a:r>
          </a:p>
          <a:p>
            <a:r>
              <a:rPr lang="en-GB" sz="2000" b="1">
                <a:latin typeface="Avenir Next LT Pro"/>
              </a:rPr>
              <a:t>Hear our prayer</a:t>
            </a:r>
            <a:endParaRPr lang="en-US" sz="2000">
              <a:latin typeface="Avenir Next LT Pro"/>
            </a:endParaRPr>
          </a:p>
          <a:p>
            <a:endParaRPr lang="en-GB" sz="2000" dirty="0">
              <a:latin typeface="Avenir Next LT Pro"/>
            </a:endParaRPr>
          </a:p>
          <a:p>
            <a:r>
              <a:rPr lang="en-GB" sz="2000">
                <a:latin typeface="Avenir Next LT Pro"/>
              </a:rPr>
              <a:t>We pray for our community here, </a:t>
            </a:r>
            <a:br>
              <a:rPr lang="en-GB" sz="2000" dirty="0">
                <a:latin typeface="Avenir Next LT Pro"/>
              </a:rPr>
            </a:br>
            <a:r>
              <a:rPr lang="en-GB" sz="2000">
                <a:latin typeface="Avenir Next LT Pro"/>
              </a:rPr>
              <a:t>for all the communities of the diocese of Oxford,</a:t>
            </a:r>
            <a:br>
              <a:rPr lang="en-GB" sz="2000" dirty="0">
                <a:latin typeface="Avenir Next LT Pro" panose="020B0504020202020204" pitchFamily="34" charset="0"/>
              </a:rPr>
            </a:br>
            <a:r>
              <a:rPr lang="en-GB" sz="2000" dirty="0">
                <a:latin typeface="Avenir Next LT Pro"/>
              </a:rPr>
              <a:t>and for all the people who live, work and worship here.</a:t>
            </a:r>
            <a:endParaRPr lang="en-US" sz="2000" dirty="0">
              <a:latin typeface="Avenir Next LT Pro"/>
            </a:endParaRPr>
          </a:p>
          <a:p>
            <a:br>
              <a:rPr lang="en-GB" sz="2000" dirty="0">
                <a:latin typeface="Avenir Next LT Pro" panose="020B0504020202020204" pitchFamily="34" charset="0"/>
              </a:rPr>
            </a:br>
            <a:r>
              <a:rPr lang="en-GB" sz="2000">
                <a:latin typeface="Avenir Next LT Pro"/>
              </a:rPr>
              <a:t>Lord in your mercy</a:t>
            </a:r>
            <a:br>
              <a:rPr lang="en-GB" sz="2000" dirty="0">
                <a:latin typeface="Avenir Next LT Pro"/>
              </a:rPr>
            </a:br>
            <a:r>
              <a:rPr lang="en-GB" sz="2000" b="1">
                <a:latin typeface="Avenir Next LT Pro"/>
              </a:rPr>
              <a:t>Hear our prayer</a:t>
            </a:r>
            <a:endParaRPr lang="en-US" sz="2000" b="1">
              <a:latin typeface="Avenir Next LT Pro"/>
            </a:endParaRPr>
          </a:p>
          <a:p>
            <a:endParaRPr lang="en-GB" sz="2000" b="1" i="1" dirty="0">
              <a:latin typeface="Avenir Next LT Pro"/>
            </a:endParaRPr>
          </a:p>
          <a:p>
            <a:r>
              <a:rPr lang="en-GB" sz="2000" i="1">
                <a:latin typeface="Avenir Next LT Pro"/>
              </a:rPr>
              <a:t>Silence is kept.</a:t>
            </a:r>
            <a:endParaRPr lang="en-GB" sz="2000" i="1">
              <a:latin typeface="Avenir Next LT Pro" panose="020B0504020202020204" pitchFamily="34" charset="0"/>
            </a:endParaRPr>
          </a:p>
        </p:txBody>
      </p:sp>
      <p:pic>
        <p:nvPicPr>
          <p:cNvPr id="9" name="Picture 8">
            <a:extLst>
              <a:ext uri="{FF2B5EF4-FFF2-40B4-BE49-F238E27FC236}">
                <a16:creationId xmlns:a16="http://schemas.microsoft.com/office/drawing/2014/main" id="{DDB63763-9959-7ABD-D916-98B4F8EFC9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0880" y="5734432"/>
            <a:ext cx="3241040" cy="676021"/>
          </a:xfrm>
          <a:prstGeom prst="rect">
            <a:avLst/>
          </a:prstGeom>
        </p:spPr>
      </p:pic>
      <p:sp>
        <p:nvSpPr>
          <p:cNvPr id="6" name="Rectangle 4">
            <a:extLst>
              <a:ext uri="{FF2B5EF4-FFF2-40B4-BE49-F238E27FC236}">
                <a16:creationId xmlns:a16="http://schemas.microsoft.com/office/drawing/2014/main" id="{6326665B-2536-3AD3-DEE1-7861A5BF4DD0}"/>
              </a:ext>
            </a:extLst>
          </p:cNvPr>
          <p:cNvSpPr>
            <a:spLocks noChangeArrowheads="1"/>
          </p:cNvSpPr>
          <p:nvPr/>
        </p:nvSpPr>
        <p:spPr bwMode="auto">
          <a:xfrm>
            <a:off x="0" y="1402834"/>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id="{8E8DEF12-72A6-9DFE-8DF3-2B45B88B54D1}"/>
              </a:ext>
            </a:extLst>
          </p:cNvPr>
          <p:cNvSpPr>
            <a:spLocks noChangeArrowheads="1"/>
          </p:cNvSpPr>
          <p:nvPr/>
        </p:nvSpPr>
        <p:spPr bwMode="auto">
          <a:xfrm>
            <a:off x="0" y="18161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790487362"/>
      </p:ext>
    </p:extLst>
  </p:cSld>
  <p:clrMapOvr>
    <a:masterClrMapping/>
  </p:clrMapOvr>
</p:sld>
</file>

<file path=ppt/theme/theme1.xml><?xml version="1.0" encoding="utf-8"?>
<a:theme xmlns:a="http://schemas.openxmlformats.org/drawingml/2006/main" name="VanillaVTI">
  <a:themeElements>
    <a:clrScheme name="VanillaVTI">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VanillaVTI">
      <a:majorFont>
        <a:latin typeface="Neue Haas Grotesk Text Pro"/>
        <a:ea typeface=""/>
        <a:cs typeface=""/>
      </a:majorFont>
      <a:minorFont>
        <a:latin typeface="Neue Haas Grotesk Text Pro"/>
        <a:ea typeface=""/>
        <a:cs typeface=""/>
      </a:minorFont>
    </a:fontScheme>
    <a:fmtScheme name="VanillaVTI">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AACC6CF0-9F86-48CC-9C4E-CA578EE0A0A0}" vid="{3BDE51FE-56D6-4100-AFB5-5B4AEDCE2EF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E54016B3E5D534CAFCABCDE2EFA1FEA" ma:contentTypeVersion="24" ma:contentTypeDescription="Create a new document." ma:contentTypeScope="" ma:versionID="c62077344ab3f7850389bb61c2d4a79c">
  <xsd:schema xmlns:xsd="http://www.w3.org/2001/XMLSchema" xmlns:xs="http://www.w3.org/2001/XMLSchema" xmlns:p="http://schemas.microsoft.com/office/2006/metadata/properties" xmlns:ns1="http://schemas.microsoft.com/sharepoint/v3" xmlns:ns2="43c46f00-9be6-437a-bb49-1c967ad0e1a0" xmlns:ns3="a03d2f3f-eb44-4716-985f-adc287ddaaed" targetNamespace="http://schemas.microsoft.com/office/2006/metadata/properties" ma:root="true" ma:fieldsID="dd908e14cc6c1d2c9c6a95691e214fd4" ns1:_="" ns2:_="" ns3:_="">
    <xsd:import namespace="http://schemas.microsoft.com/sharepoint/v3"/>
    <xsd:import namespace="43c46f00-9be6-437a-bb49-1c967ad0e1a0"/>
    <xsd:import namespace="a03d2f3f-eb44-4716-985f-adc287ddaaed"/>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Commslead" minOccurs="0"/>
                <xsd:element ref="ns2:MediaLengthInSeconds" minOccurs="0"/>
                <xsd:element ref="ns2:lcf76f155ced4ddcb4097134ff3c332f" minOccurs="0"/>
                <xsd:element ref="ns3:TaxCatchAll" minOccurs="0"/>
                <xsd:element ref="ns1:_ip_UnifiedCompliancePolicyProperties" minOccurs="0"/>
                <xsd:element ref="ns1:_ip_UnifiedCompliancePolicyUIAction" minOccurs="0"/>
                <xsd:element ref="ns2:MediaServiceObjectDetectorVersions" minOccurs="0"/>
                <xsd:element ref="ns2:MediaServiceSearchProperties" minOccurs="0"/>
                <xsd:element ref="ns2:MediaServiceBillingMetadata"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3c46f00-9be6-437a-bb49-1c967ad0e1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Commslead" ma:index="19" nillable="true" ma:displayName="Comms lead" ma:format="Dropdown" ma:internalName="Commslead">
      <xsd:simpleType>
        <xsd:restriction base="dms:Choice">
          <xsd:enumeration value="Ruth"/>
          <xsd:enumeration value="Steven"/>
          <xsd:enumeration value="Maddy"/>
          <xsd:enumeration value="Emma"/>
          <xsd:enumeration value="Amy"/>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facffa2-239e-4c69-976d-c09dc0fc0ba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BillingMetadata" ma:index="28" nillable="true" ma:displayName="MediaServiceBillingMetadata" ma:hidden="true" ma:internalName="MediaServiceBillingMetadata" ma:readOnly="true">
      <xsd:simpleType>
        <xsd:restriction base="dms:Note"/>
      </xsd:simpleType>
    </xsd:element>
    <xsd:element name="Status" ma:index="29" nillable="true" ma:displayName="Status" ma:default="1 Draft" ma:format="Dropdown" ma:internalName="Status">
      <xsd:simpleType>
        <xsd:restriction base="dms:Choice">
          <xsd:enumeration value="1 Draft"/>
          <xsd:enumeration value="2 Seeking approval"/>
          <xsd:enumeration value="3 Issued"/>
        </xsd:restriction>
      </xsd:simpleType>
    </xsd:element>
  </xsd:schema>
  <xsd:schema xmlns:xsd="http://www.w3.org/2001/XMLSchema" xmlns:xs="http://www.w3.org/2001/XMLSchema" xmlns:dms="http://schemas.microsoft.com/office/2006/documentManagement/types" xmlns:pc="http://schemas.microsoft.com/office/infopath/2007/PartnerControls" targetNamespace="a03d2f3f-eb44-4716-985f-adc287ddaae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48c9336-33b9-425c-9a66-3c5a63c8e6e4}" ma:internalName="TaxCatchAll" ma:showField="CatchAllData" ma:web="a03d2f3f-eb44-4716-985f-adc287ddaae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ommslead xmlns="43c46f00-9be6-437a-bb49-1c967ad0e1a0" xsi:nil="true"/>
    <_ip_UnifiedCompliancePolicyUIAction xmlns="http://schemas.microsoft.com/sharepoint/v3" xsi:nil="true"/>
    <_ip_UnifiedCompliancePolicyProperties xmlns="http://schemas.microsoft.com/sharepoint/v3" xsi:nil="true"/>
    <lcf76f155ced4ddcb4097134ff3c332f xmlns="43c46f00-9be6-437a-bb49-1c967ad0e1a0">
      <Terms xmlns="http://schemas.microsoft.com/office/infopath/2007/PartnerControls"/>
    </lcf76f155ced4ddcb4097134ff3c332f>
    <TaxCatchAll xmlns="a03d2f3f-eb44-4716-985f-adc287ddaaed" xsi:nil="true"/>
    <Status xmlns="43c46f00-9be6-437a-bb49-1c967ad0e1a0">1 Draft</Status>
  </documentManagement>
</p:properties>
</file>

<file path=customXml/itemProps1.xml><?xml version="1.0" encoding="utf-8"?>
<ds:datastoreItem xmlns:ds="http://schemas.openxmlformats.org/officeDocument/2006/customXml" ds:itemID="{FEFE7677-8726-43D6-B7B1-2F59B8988B09}">
  <ds:schemaRefs>
    <ds:schemaRef ds:uri="http://schemas.microsoft.com/sharepoint/v3/contenttype/forms"/>
  </ds:schemaRefs>
</ds:datastoreItem>
</file>

<file path=customXml/itemProps2.xml><?xml version="1.0" encoding="utf-8"?>
<ds:datastoreItem xmlns:ds="http://schemas.openxmlformats.org/officeDocument/2006/customXml" ds:itemID="{CEA1E934-2B45-4F53-8309-31321B8F2D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3c46f00-9be6-437a-bb49-1c967ad0e1a0"/>
    <ds:schemaRef ds:uri="a03d2f3f-eb44-4716-985f-adc287ddaa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74E8AF5-A03C-4189-8887-8F741958901B}">
  <ds:schemaRefs>
    <ds:schemaRef ds:uri="http://schemas.microsoft.com/office/2006/metadata/properties"/>
    <ds:schemaRef ds:uri="http://schemas.microsoft.com/office/infopath/2007/PartnerControls"/>
    <ds:schemaRef ds:uri="43c46f00-9be6-437a-bb49-1c967ad0e1a0"/>
    <ds:schemaRef ds:uri="http://schemas.microsoft.com/sharepoint/v3"/>
    <ds:schemaRef ds:uri="a03d2f3f-eb44-4716-985f-adc287ddaaed"/>
  </ds:schemaRefs>
</ds:datastoreItem>
</file>

<file path=docProps/app.xml><?xml version="1.0" encoding="utf-8"?>
<Properties xmlns="http://schemas.openxmlformats.org/officeDocument/2006/extended-properties" xmlns:vt="http://schemas.openxmlformats.org/officeDocument/2006/docPropsVTypes">
  <Template>office theme</Template>
  <TotalTime>60</TotalTime>
  <Words>1075</Words>
  <Application>Microsoft Office PowerPoint</Application>
  <PresentationFormat>Widescreen</PresentationFormat>
  <Paragraphs>63</Paragraphs>
  <Slides>13</Slides>
  <Notes>0</Notes>
  <HiddenSlides>0</HiddenSlides>
  <MMClips>1</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VanillaVTI</vt:lpstr>
      <vt:lpstr>A SHORT SERVICE of prayer for the new Bishop</vt:lpstr>
      <vt:lpstr>LET US PRAY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Richard Tilley</cp:lastModifiedBy>
  <cp:revision>518</cp:revision>
  <dcterms:created xsi:type="dcterms:W3CDTF">2025-10-29T13:42:28Z</dcterms:created>
  <dcterms:modified xsi:type="dcterms:W3CDTF">2026-03-25T11:08:24Z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0x0101000E54016B3E5D534CAFCABCDE2EFA1FEA</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ies>
</file>