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  <p:sldMasterId id="2147483682" r:id="rId5"/>
    <p:sldMasterId id="2147483664" r:id="rId6"/>
    <p:sldMasterId id="2147483674" r:id="rId7"/>
    <p:sldMasterId id="2147483672" r:id="rId8"/>
  </p:sldMasterIdLst>
  <p:notesMasterIdLst>
    <p:notesMasterId r:id="rId26"/>
  </p:notesMasterIdLst>
  <p:sldIdLst>
    <p:sldId id="823" r:id="rId9"/>
    <p:sldId id="874" r:id="rId10"/>
    <p:sldId id="892" r:id="rId11"/>
    <p:sldId id="876" r:id="rId12"/>
    <p:sldId id="907" r:id="rId13"/>
    <p:sldId id="890" r:id="rId14"/>
    <p:sldId id="905" r:id="rId15"/>
    <p:sldId id="908" r:id="rId16"/>
    <p:sldId id="909" r:id="rId17"/>
    <p:sldId id="906" r:id="rId18"/>
    <p:sldId id="858" r:id="rId19"/>
    <p:sldId id="847" r:id="rId20"/>
    <p:sldId id="848" r:id="rId21"/>
    <p:sldId id="856" r:id="rId22"/>
    <p:sldId id="842" r:id="rId23"/>
    <p:sldId id="910" r:id="rId24"/>
    <p:sldId id="912" r:id="rId2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991"/>
    <a:srgbClr val="90CAC9"/>
    <a:srgbClr val="FFFFCC"/>
    <a:srgbClr val="339933"/>
    <a:srgbClr val="669900"/>
    <a:srgbClr val="86BF58"/>
    <a:srgbClr val="00A7A7"/>
    <a:srgbClr val="009900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2" autoAdjust="0"/>
    <p:restoredTop sz="90307" autoAdjust="0"/>
  </p:normalViewPr>
  <p:slideViewPr>
    <p:cSldViewPr snapToGrid="0">
      <p:cViewPr varScale="1">
        <p:scale>
          <a:sx n="58" d="100"/>
          <a:sy n="58" d="100"/>
        </p:scale>
        <p:origin x="7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 Nova" panose="020B0602020104020203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 Nova" panose="020B0602020104020203" pitchFamily="34" charset="0"/>
              </a:defRPr>
            </a:lvl1pPr>
          </a:lstStyle>
          <a:p>
            <a:fld id="{3047C4D6-F18E-403B-9C6F-9FC0DAE6440D}" type="datetimeFigureOut">
              <a:rPr lang="en-GB" smtClean="0"/>
              <a:pPr/>
              <a:t>20/03/2023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 Nova" panose="020B0602020104020203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ill Sans Nova" panose="020B0602020104020203" pitchFamily="34" charset="0"/>
              </a:defRPr>
            </a:lvl1pPr>
          </a:lstStyle>
          <a:p>
            <a:fld id="{E4D7F6C0-3C2E-439F-A908-4C92E4A9D87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794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Gill Sans Nova" panose="020B06020201040202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Gill Sans Nova" panose="020B06020201040202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Gill Sans Nova" panose="020B06020201040202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Gill Sans Nova" panose="020B06020201040202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Gill Sans Nova" panose="020B060202010402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7F6C0-3C2E-439F-A908-4C92E4A9D87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839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584351" y="7018292"/>
            <a:ext cx="4272278" cy="36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8563" y="552450"/>
            <a:ext cx="4922837" cy="27701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55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584351" y="7018292"/>
            <a:ext cx="4272278" cy="36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8563" y="552450"/>
            <a:ext cx="4922837" cy="27701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570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584351" y="7018292"/>
            <a:ext cx="4272278" cy="36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8563" y="552450"/>
            <a:ext cx="4922837" cy="27701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99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584351" y="7018292"/>
            <a:ext cx="4272278" cy="36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8563" y="552450"/>
            <a:ext cx="4922837" cy="27701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21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584351" y="7018292"/>
            <a:ext cx="4272278" cy="36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8563" y="552450"/>
            <a:ext cx="4922837" cy="27701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835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584351" y="7018292"/>
            <a:ext cx="4272278" cy="36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8563" y="552450"/>
            <a:ext cx="4922837" cy="27701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927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584351" y="7018292"/>
            <a:ext cx="4272278" cy="36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8563" y="552450"/>
            <a:ext cx="4922837" cy="27701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070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584351" y="7018292"/>
            <a:ext cx="4272278" cy="36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8563" y="552450"/>
            <a:ext cx="4922837" cy="27701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71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63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7EFB0F2-FF6F-344B-A35C-AC547C9A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1626AF-4FC5-FF42-B211-A5CF37739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4036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9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3599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4863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5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278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48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03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FA81C86-B868-D747-9D2A-8DA77B0F5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132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7795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328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083405-75FF-7043-BAAD-BD403B0B5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2E1E9C5-3B7F-AD4D-A06F-5FF79A921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39014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711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088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169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52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7EFB0F2-FF6F-344B-A35C-AC547C9A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1626AF-4FC5-FF42-B211-A5CF37739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4036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370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508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00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A621C36-DF9C-044F-8C4B-88DE692DB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3329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416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6659"/>
            <a:ext cx="9144000" cy="13421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5267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083405-75FF-7043-BAAD-BD403B0B5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2E1E9C5-3B7F-AD4D-A06F-5FF79A921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3632654"/>
            <a:ext cx="8344048" cy="39014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8180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1"/>
            <a:ext cx="10515600" cy="973364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7"/>
            <a:ext cx="7985579" cy="227213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744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763282"/>
            <a:ext cx="7696200" cy="2202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225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A621C36-DF9C-044F-8C4B-88DE692DB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19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93601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C00DF-13D6-BB49-8AFF-3FA25BDF9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2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86BF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949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5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0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48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07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FA81C86-B868-D747-9D2A-8DA77B0F5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30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97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34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94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6BF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746" y="1825625"/>
            <a:ext cx="8883702" cy="403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746" y="371785"/>
            <a:ext cx="8883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E2A0CE-7B59-2D4A-95F6-E7068012D7F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5577" y="6024234"/>
            <a:ext cx="1908620" cy="39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86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70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bg1"/>
          </a:solidFill>
          <a:latin typeface="Gill Sans Nova" panose="020B06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0CA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746" y="1825625"/>
            <a:ext cx="8883702" cy="403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746" y="371785"/>
            <a:ext cx="8883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E2A0CE-7B59-2D4A-95F6-E7068012D7F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5577" y="6024234"/>
            <a:ext cx="1908620" cy="3924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00D94C-096B-B44F-A267-85B88FDE3A21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94839" y="5394941"/>
            <a:ext cx="2814197" cy="125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27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355991"/>
          </a:solidFill>
          <a:latin typeface="Gill Sans Nova" panose="020B06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746" y="1825625"/>
            <a:ext cx="8883702" cy="466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746" y="371785"/>
            <a:ext cx="8883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0AA62F-0CCD-3C4F-B6D8-3D96842A3E8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94839" y="5394941"/>
            <a:ext cx="2814197" cy="12585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1F0292-6D3C-CE41-840F-469DA955ED13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5577" y="6024234"/>
            <a:ext cx="1908620" cy="39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94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90CAC9"/>
          </a:solidFill>
          <a:latin typeface="Gill Sans Nova" panose="020B06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Nova" panose="020B06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Nova" panose="020B06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Nova" panose="020B06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Nova" panose="020B06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Nova" panose="020B06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746" y="3671455"/>
            <a:ext cx="8883702" cy="2814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746" y="371785"/>
            <a:ext cx="8883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0FF94F-0136-BE46-BD35-E5D1066B946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5577" y="6024234"/>
            <a:ext cx="1908620" cy="39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5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0" r:id="rId5"/>
    <p:sldLayoutId id="214748368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bg1"/>
          </a:solidFill>
          <a:latin typeface="Gill Sans Nova" panose="020B06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ill Sans Nova" panose="020B06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81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0C5925-1AC8-894B-9466-F322138E8DD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5577" y="6024234"/>
            <a:ext cx="1908620" cy="39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08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86BF58"/>
          </a:solidFill>
          <a:latin typeface="Gill Sans Nova" panose="020B06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0354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0354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0354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0354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0354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6DB60A-DF47-415D-8C82-D4AF427D191B}"/>
              </a:ext>
            </a:extLst>
          </p:cNvPr>
          <p:cNvSpPr/>
          <p:nvPr/>
        </p:nvSpPr>
        <p:spPr>
          <a:xfrm>
            <a:off x="1177549" y="3797253"/>
            <a:ext cx="705205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rgbClr val="FFFFFF"/>
                </a:solidFill>
                <a:latin typeface="Gill Sans Nova" panose="020B0604020202020204" pitchFamily="34" charset="0"/>
              </a:rPr>
              <a:t>Income During a Cost of Living Crisis</a:t>
            </a:r>
            <a:endParaRPr lang="en-GB" sz="4400" dirty="0">
              <a:latin typeface="Gill Sans Nova" panose="020B06020201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66D55B-94A6-474A-AB64-F531BA2C35B8}"/>
              </a:ext>
            </a:extLst>
          </p:cNvPr>
          <p:cNvSpPr/>
          <p:nvPr/>
        </p:nvSpPr>
        <p:spPr>
          <a:xfrm>
            <a:off x="8453535" y="5243803"/>
            <a:ext cx="3530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FFFF"/>
                </a:solidFill>
                <a:latin typeface="Gill Sans Nova" panose="020B0604020202020204" pitchFamily="34" charset="0"/>
              </a:rPr>
              <a:t>Joshua Townson</a:t>
            </a:r>
          </a:p>
          <a:p>
            <a:pPr algn="ctr"/>
            <a:r>
              <a:rPr lang="en-GB" b="1" dirty="0">
                <a:solidFill>
                  <a:srgbClr val="FFFFFF"/>
                </a:solidFill>
                <a:latin typeface="Gill Sans Nova" panose="020B0604020202020204" pitchFamily="34" charset="0"/>
              </a:rPr>
              <a:t>Generous Giving Adviser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75E3C0D-C902-440E-A816-6763484763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96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D040097-B327-4A38-996F-F173DCE951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16C3D82-D8CF-4526-B617-5CD7BFDE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3613"/>
            <a:ext cx="10515600" cy="2852737"/>
          </a:xfrm>
        </p:spPr>
        <p:txBody>
          <a:bodyPr/>
          <a:lstStyle/>
          <a:p>
            <a:r>
              <a:rPr lang="en-GB" dirty="0">
                <a:solidFill>
                  <a:srgbClr val="355991"/>
                </a:solidFill>
              </a:rPr>
              <a:t>How do we engage people with giving?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C2D3A7-7C44-44A8-BD2B-C08C78049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363" y="5626947"/>
            <a:ext cx="30956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164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6E71412-E105-4F3E-88A0-053EF9879F56}"/>
              </a:ext>
            </a:extLst>
          </p:cNvPr>
          <p:cNvSpPr/>
          <p:nvPr/>
        </p:nvSpPr>
        <p:spPr>
          <a:xfrm>
            <a:off x="3596473" y="1321658"/>
            <a:ext cx="4640162" cy="900000"/>
          </a:xfrm>
          <a:custGeom>
            <a:avLst/>
            <a:gdLst>
              <a:gd name="connsiteX0" fmla="*/ 0 w 4640162"/>
              <a:gd name="connsiteY0" fmla="*/ 186964 h 1121760"/>
              <a:gd name="connsiteX1" fmla="*/ 186964 w 4640162"/>
              <a:gd name="connsiteY1" fmla="*/ 0 h 1121760"/>
              <a:gd name="connsiteX2" fmla="*/ 4453198 w 4640162"/>
              <a:gd name="connsiteY2" fmla="*/ 0 h 1121760"/>
              <a:gd name="connsiteX3" fmla="*/ 4640162 w 4640162"/>
              <a:gd name="connsiteY3" fmla="*/ 186964 h 1121760"/>
              <a:gd name="connsiteX4" fmla="*/ 4640162 w 4640162"/>
              <a:gd name="connsiteY4" fmla="*/ 934796 h 1121760"/>
              <a:gd name="connsiteX5" fmla="*/ 4453198 w 4640162"/>
              <a:gd name="connsiteY5" fmla="*/ 1121760 h 1121760"/>
              <a:gd name="connsiteX6" fmla="*/ 186964 w 4640162"/>
              <a:gd name="connsiteY6" fmla="*/ 1121760 h 1121760"/>
              <a:gd name="connsiteX7" fmla="*/ 0 w 4640162"/>
              <a:gd name="connsiteY7" fmla="*/ 934796 h 1121760"/>
              <a:gd name="connsiteX8" fmla="*/ 0 w 4640162"/>
              <a:gd name="connsiteY8" fmla="*/ 186964 h 112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40162" h="1121760">
                <a:moveTo>
                  <a:pt x="0" y="186964"/>
                </a:moveTo>
                <a:cubicBezTo>
                  <a:pt x="0" y="83707"/>
                  <a:pt x="83707" y="0"/>
                  <a:pt x="186964" y="0"/>
                </a:cubicBezTo>
                <a:lnTo>
                  <a:pt x="4453198" y="0"/>
                </a:lnTo>
                <a:cubicBezTo>
                  <a:pt x="4556455" y="0"/>
                  <a:pt x="4640162" y="83707"/>
                  <a:pt x="4640162" y="186964"/>
                </a:cubicBezTo>
                <a:lnTo>
                  <a:pt x="4640162" y="934796"/>
                </a:lnTo>
                <a:cubicBezTo>
                  <a:pt x="4640162" y="1038053"/>
                  <a:pt x="4556455" y="1121760"/>
                  <a:pt x="4453198" y="1121760"/>
                </a:cubicBezTo>
                <a:lnTo>
                  <a:pt x="186964" y="1121760"/>
                </a:lnTo>
                <a:cubicBezTo>
                  <a:pt x="83707" y="1121760"/>
                  <a:pt x="0" y="1038053"/>
                  <a:pt x="0" y="934796"/>
                </a:cubicBezTo>
                <a:lnTo>
                  <a:pt x="0" y="186964"/>
                </a:lnTo>
                <a:close/>
              </a:path>
            </a:pathLst>
          </a:custGeom>
          <a:solidFill>
            <a:srgbClr val="86BF58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147" tIns="54760" rIns="230147" bIns="54760" numCol="1" spcCol="1270" anchor="ctr" anchorCtr="0">
            <a:noAutofit/>
          </a:bodyPr>
          <a:lstStyle/>
          <a:p>
            <a:pPr marL="0" marR="0" lvl="0" indent="0" algn="ctr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Vision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1F5D218-B809-4ACE-B067-E8AF80C0F422}"/>
              </a:ext>
            </a:extLst>
          </p:cNvPr>
          <p:cNvSpPr/>
          <p:nvPr/>
        </p:nvSpPr>
        <p:spPr>
          <a:xfrm>
            <a:off x="3596473" y="2827580"/>
            <a:ext cx="4640162" cy="900000"/>
          </a:xfrm>
          <a:custGeom>
            <a:avLst/>
            <a:gdLst>
              <a:gd name="connsiteX0" fmla="*/ 0 w 4640162"/>
              <a:gd name="connsiteY0" fmla="*/ 186964 h 1121760"/>
              <a:gd name="connsiteX1" fmla="*/ 186964 w 4640162"/>
              <a:gd name="connsiteY1" fmla="*/ 0 h 1121760"/>
              <a:gd name="connsiteX2" fmla="*/ 4453198 w 4640162"/>
              <a:gd name="connsiteY2" fmla="*/ 0 h 1121760"/>
              <a:gd name="connsiteX3" fmla="*/ 4640162 w 4640162"/>
              <a:gd name="connsiteY3" fmla="*/ 186964 h 1121760"/>
              <a:gd name="connsiteX4" fmla="*/ 4640162 w 4640162"/>
              <a:gd name="connsiteY4" fmla="*/ 934796 h 1121760"/>
              <a:gd name="connsiteX5" fmla="*/ 4453198 w 4640162"/>
              <a:gd name="connsiteY5" fmla="*/ 1121760 h 1121760"/>
              <a:gd name="connsiteX6" fmla="*/ 186964 w 4640162"/>
              <a:gd name="connsiteY6" fmla="*/ 1121760 h 1121760"/>
              <a:gd name="connsiteX7" fmla="*/ 0 w 4640162"/>
              <a:gd name="connsiteY7" fmla="*/ 934796 h 1121760"/>
              <a:gd name="connsiteX8" fmla="*/ 0 w 4640162"/>
              <a:gd name="connsiteY8" fmla="*/ 186964 h 112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40162" h="1121760">
                <a:moveTo>
                  <a:pt x="0" y="186964"/>
                </a:moveTo>
                <a:cubicBezTo>
                  <a:pt x="0" y="83707"/>
                  <a:pt x="83707" y="0"/>
                  <a:pt x="186964" y="0"/>
                </a:cubicBezTo>
                <a:lnTo>
                  <a:pt x="4453198" y="0"/>
                </a:lnTo>
                <a:cubicBezTo>
                  <a:pt x="4556455" y="0"/>
                  <a:pt x="4640162" y="83707"/>
                  <a:pt x="4640162" y="186964"/>
                </a:cubicBezTo>
                <a:lnTo>
                  <a:pt x="4640162" y="934796"/>
                </a:lnTo>
                <a:cubicBezTo>
                  <a:pt x="4640162" y="1038053"/>
                  <a:pt x="4556455" y="1121760"/>
                  <a:pt x="4453198" y="1121760"/>
                </a:cubicBezTo>
                <a:lnTo>
                  <a:pt x="186964" y="1121760"/>
                </a:lnTo>
                <a:cubicBezTo>
                  <a:pt x="83707" y="1121760"/>
                  <a:pt x="0" y="1038053"/>
                  <a:pt x="0" y="934796"/>
                </a:cubicBezTo>
                <a:lnTo>
                  <a:pt x="0" y="186964"/>
                </a:lnTo>
                <a:close/>
              </a:path>
            </a:pathLst>
          </a:custGeom>
          <a:solidFill>
            <a:srgbClr val="6699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729781"/>
              <a:satOff val="-6367"/>
              <a:lumOff val="-8236"/>
              <a:alphaOff val="0"/>
            </a:schemeClr>
          </a:fillRef>
          <a:effectRef idx="2">
            <a:schemeClr val="accent2">
              <a:hueOff val="-729781"/>
              <a:satOff val="-6367"/>
              <a:lumOff val="-823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147" tIns="54760" rIns="230147" bIns="54760" numCol="1" spcCol="1270" anchor="ctr" anchorCtr="0">
            <a:noAutofit/>
          </a:bodyPr>
          <a:lstStyle/>
          <a:p>
            <a:pPr marL="0" marR="0" lvl="0" indent="0" algn="ctr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</a:t>
            </a:r>
            <a:endParaRPr kumimoji="0" lang="en-US" sz="3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F32E175-454D-4760-B0ED-A867A97ED5E9}"/>
              </a:ext>
            </a:extLst>
          </p:cNvPr>
          <p:cNvSpPr/>
          <p:nvPr/>
        </p:nvSpPr>
        <p:spPr>
          <a:xfrm>
            <a:off x="3596473" y="4333501"/>
            <a:ext cx="4640162" cy="900000"/>
          </a:xfrm>
          <a:custGeom>
            <a:avLst/>
            <a:gdLst>
              <a:gd name="connsiteX0" fmla="*/ 0 w 4640162"/>
              <a:gd name="connsiteY0" fmla="*/ 186964 h 1121760"/>
              <a:gd name="connsiteX1" fmla="*/ 186964 w 4640162"/>
              <a:gd name="connsiteY1" fmla="*/ 0 h 1121760"/>
              <a:gd name="connsiteX2" fmla="*/ 4453198 w 4640162"/>
              <a:gd name="connsiteY2" fmla="*/ 0 h 1121760"/>
              <a:gd name="connsiteX3" fmla="*/ 4640162 w 4640162"/>
              <a:gd name="connsiteY3" fmla="*/ 186964 h 1121760"/>
              <a:gd name="connsiteX4" fmla="*/ 4640162 w 4640162"/>
              <a:gd name="connsiteY4" fmla="*/ 934796 h 1121760"/>
              <a:gd name="connsiteX5" fmla="*/ 4453198 w 4640162"/>
              <a:gd name="connsiteY5" fmla="*/ 1121760 h 1121760"/>
              <a:gd name="connsiteX6" fmla="*/ 186964 w 4640162"/>
              <a:gd name="connsiteY6" fmla="*/ 1121760 h 1121760"/>
              <a:gd name="connsiteX7" fmla="*/ 0 w 4640162"/>
              <a:gd name="connsiteY7" fmla="*/ 934796 h 1121760"/>
              <a:gd name="connsiteX8" fmla="*/ 0 w 4640162"/>
              <a:gd name="connsiteY8" fmla="*/ 186964 h 112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40162" h="1121760">
                <a:moveTo>
                  <a:pt x="0" y="186964"/>
                </a:moveTo>
                <a:cubicBezTo>
                  <a:pt x="0" y="83707"/>
                  <a:pt x="83707" y="0"/>
                  <a:pt x="186964" y="0"/>
                </a:cubicBezTo>
                <a:lnTo>
                  <a:pt x="4453198" y="0"/>
                </a:lnTo>
                <a:cubicBezTo>
                  <a:pt x="4556455" y="0"/>
                  <a:pt x="4640162" y="83707"/>
                  <a:pt x="4640162" y="186964"/>
                </a:cubicBezTo>
                <a:lnTo>
                  <a:pt x="4640162" y="934796"/>
                </a:lnTo>
                <a:cubicBezTo>
                  <a:pt x="4640162" y="1038053"/>
                  <a:pt x="4556455" y="1121760"/>
                  <a:pt x="4453198" y="1121760"/>
                </a:cubicBezTo>
                <a:lnTo>
                  <a:pt x="186964" y="1121760"/>
                </a:lnTo>
                <a:cubicBezTo>
                  <a:pt x="83707" y="1121760"/>
                  <a:pt x="0" y="1038053"/>
                  <a:pt x="0" y="934796"/>
                </a:cubicBezTo>
                <a:lnTo>
                  <a:pt x="0" y="186964"/>
                </a:lnTo>
                <a:close/>
              </a:path>
            </a:pathLst>
          </a:custGeom>
          <a:solidFill>
            <a:srgbClr val="339933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1459563"/>
              <a:satOff val="-12734"/>
              <a:lumOff val="-16471"/>
              <a:alphaOff val="0"/>
            </a:schemeClr>
          </a:fillRef>
          <a:effectRef idx="2">
            <a:schemeClr val="accent2">
              <a:hueOff val="-1459563"/>
              <a:satOff val="-12734"/>
              <a:lumOff val="-1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147" tIns="54760" rIns="230147" bIns="54760" numCol="1" spcCol="1270" anchor="ctr" anchorCtr="0">
            <a:noAutofit/>
          </a:bodyPr>
          <a:lstStyle/>
          <a:p>
            <a:pPr marL="0" marR="0" lvl="0" indent="0" algn="ctr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Participation</a:t>
            </a:r>
            <a:endParaRPr kumimoji="0" lang="en-US" sz="3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D040097-B327-4A38-996F-F173DCE951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02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602E5E1-C8E7-4764-9EE2-6843CD77AE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9" name="Title 5">
            <a:extLst>
              <a:ext uri="{FF2B5EF4-FFF2-40B4-BE49-F238E27FC236}">
                <a16:creationId xmlns:a16="http://schemas.microsoft.com/office/drawing/2014/main" id="{1E1F1C53-4AFB-48B8-B28C-9D42833894E9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Gill Sans Nova" panose="020B0602020104020203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srgbClr val="C13E30">
                    <a:lumMod val="75000"/>
                  </a:srgbClr>
                </a:solidFill>
                <a:effectLst/>
                <a:uLnTx/>
                <a:uFillTx/>
                <a:latin typeface="Gill Sans Nova" panose="020B0602020104020203" pitchFamily="34" charset="0"/>
                <a:ea typeface="+mj-ea"/>
                <a:cs typeface="+mj-cs"/>
              </a:rPr>
              <a:t>Motivation in a church context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C13E30">
                  <a:lumMod val="75000"/>
                </a:srgbClr>
              </a:solidFill>
              <a:effectLst/>
              <a:uLnTx/>
              <a:uFillTx/>
              <a:latin typeface="Gill Sans Nova" panose="020B0602020104020203" pitchFamily="34" charset="0"/>
              <a:ea typeface="+mj-ea"/>
              <a:cs typeface="+mj-cs"/>
            </a:endParaRP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A2286133-AA6A-4B86-8A81-CF9EAB43D83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ill Sans Nova" panose="020B06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ill Sans Nova" panose="020B06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ill Sans Nova" panose="020B06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ill Sans Nova" panose="020B06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ill Sans Nova" panose="020B06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+mn-ea"/>
                <a:cs typeface="+mn-cs"/>
              </a:rPr>
              <a:t>Regular worshippers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+mn-ea"/>
                <a:cs typeface="+mn-cs"/>
              </a:rPr>
              <a:t>Irregular worshippers &amp; electoral roll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+mn-ea"/>
                <a:cs typeface="+mn-cs"/>
              </a:rPr>
              <a:t>Attendants at regular non-worship groups/events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+mn-ea"/>
                <a:cs typeface="+mn-cs"/>
              </a:rPr>
              <a:t>Attendants at Christmas/Easter/Remembrance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+mn-ea"/>
                <a:cs typeface="+mn-cs"/>
              </a:rPr>
              <a:t>Those married or christened at the church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+mn-ea"/>
                <a:cs typeface="+mn-cs"/>
              </a:rPr>
              <a:t>Attendees at occasional non-worship events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" panose="020B0602020104020203" pitchFamily="34" charset="0"/>
                <a:ea typeface="+mn-ea"/>
                <a:cs typeface="+mn-cs"/>
              </a:rPr>
              <a:t>Local residents with no relationship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" panose="020B0602020104020203" pitchFamily="34" charset="0"/>
              <a:ea typeface="+mn-ea"/>
              <a:cs typeface="+mn-cs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88A21403-7DD7-429B-AC32-2E560BAF7199}"/>
              </a:ext>
            </a:extLst>
          </p:cNvPr>
          <p:cNvSpPr/>
          <p:nvPr/>
        </p:nvSpPr>
        <p:spPr>
          <a:xfrm>
            <a:off x="6752405" y="1674500"/>
            <a:ext cx="301538" cy="1190616"/>
          </a:xfrm>
          <a:prstGeom prst="rightBrac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3BDE0F-E06D-452C-A36B-FF61E42D689A}"/>
              </a:ext>
            </a:extLst>
          </p:cNvPr>
          <p:cNvSpPr txBox="1"/>
          <p:nvPr/>
        </p:nvSpPr>
        <p:spPr>
          <a:xfrm>
            <a:off x="7130140" y="1993720"/>
            <a:ext cx="3429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Congregants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D8A0BB-2583-4787-B0AF-40E88075AE80}"/>
              </a:ext>
            </a:extLst>
          </p:cNvPr>
          <p:cNvSpPr txBox="1"/>
          <p:nvPr/>
        </p:nvSpPr>
        <p:spPr>
          <a:xfrm>
            <a:off x="8784780" y="3310271"/>
            <a:ext cx="3216725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Non-Congregants 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Existing relationship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2A291E8A-7378-431F-A78F-35BE7AF3B35F}"/>
              </a:ext>
            </a:extLst>
          </p:cNvPr>
          <p:cNvSpPr/>
          <p:nvPr/>
        </p:nvSpPr>
        <p:spPr>
          <a:xfrm>
            <a:off x="8523516" y="3223260"/>
            <a:ext cx="195942" cy="1569660"/>
          </a:xfrm>
          <a:prstGeom prst="rightBrac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091E8CB0-7C4B-448E-9BFF-6562E013C68B}"/>
              </a:ext>
            </a:extLst>
          </p:cNvPr>
          <p:cNvSpPr/>
          <p:nvPr/>
        </p:nvSpPr>
        <p:spPr>
          <a:xfrm>
            <a:off x="7852223" y="5327282"/>
            <a:ext cx="301538" cy="820947"/>
          </a:xfrm>
          <a:prstGeom prst="rightBrac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F69609-DCA2-499D-804F-D70141763776}"/>
              </a:ext>
            </a:extLst>
          </p:cNvPr>
          <p:cNvSpPr txBox="1"/>
          <p:nvPr/>
        </p:nvSpPr>
        <p:spPr>
          <a:xfrm>
            <a:off x="8255005" y="5487830"/>
            <a:ext cx="3429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community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61EF2BC-4BF3-490B-9041-946C9658EC42}"/>
              </a:ext>
            </a:extLst>
          </p:cNvPr>
          <p:cNvCxnSpPr>
            <a:cxnSpLocks/>
          </p:cNvCxnSpPr>
          <p:nvPr/>
        </p:nvCxnSpPr>
        <p:spPr>
          <a:xfrm>
            <a:off x="696000" y="1501984"/>
            <a:ext cx="6832142" cy="0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506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602E5E1-C8E7-4764-9EE2-6843CD77AE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D0239AB-E9F1-468B-833A-23071DD29300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6991052" y="1455807"/>
            <a:ext cx="4359748" cy="1757574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">
            <a:extLst>
              <a:ext uri="{FF2B5EF4-FFF2-40B4-BE49-F238E27FC236}">
                <a16:creationId xmlns:a16="http://schemas.microsoft.com/office/drawing/2014/main" id="{74CF130A-B3DF-4667-9F0B-AF428DEC4E94}"/>
              </a:ext>
            </a:extLst>
          </p:cNvPr>
          <p:cNvSpPr txBox="1"/>
          <p:nvPr/>
        </p:nvSpPr>
        <p:spPr>
          <a:xfrm>
            <a:off x="588565" y="3159550"/>
            <a:ext cx="1757820" cy="11923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Worship Life</a:t>
            </a: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551A8526-BEFF-4929-87B8-3CA03DD5C89E}"/>
              </a:ext>
            </a:extLst>
          </p:cNvPr>
          <p:cNvSpPr txBox="1"/>
          <p:nvPr/>
        </p:nvSpPr>
        <p:spPr>
          <a:xfrm>
            <a:off x="7660257" y="3159550"/>
            <a:ext cx="3943178" cy="200965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Community-focused charity &amp;</a:t>
            </a:r>
          </a:p>
          <a:p>
            <a:pPr marL="0" marR="0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0E510B-16FC-4553-8941-0A0BBC1C8BB9}"/>
              </a:ext>
            </a:extLst>
          </p:cNvPr>
          <p:cNvSpPr txBox="1"/>
          <p:nvPr/>
        </p:nvSpPr>
        <p:spPr>
          <a:xfrm>
            <a:off x="476250" y="5551112"/>
            <a:ext cx="3429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Congregants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03EA38-283B-4C18-9504-34F9F0ABA455}"/>
              </a:ext>
            </a:extLst>
          </p:cNvPr>
          <p:cNvSpPr txBox="1"/>
          <p:nvPr/>
        </p:nvSpPr>
        <p:spPr>
          <a:xfrm>
            <a:off x="4381500" y="5551112"/>
            <a:ext cx="3429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Non-Congregants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05B533-46A9-4F91-B00E-33EEDCEFE670}"/>
              </a:ext>
            </a:extLst>
          </p:cNvPr>
          <p:cNvSpPr txBox="1"/>
          <p:nvPr/>
        </p:nvSpPr>
        <p:spPr>
          <a:xfrm>
            <a:off x="8286750" y="5551112"/>
            <a:ext cx="3429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Community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8D29EA2-1C53-4E89-9C4A-A903F5393BD4}"/>
              </a:ext>
            </a:extLst>
          </p:cNvPr>
          <p:cNvCxnSpPr>
            <a:cxnSpLocks/>
            <a:endCxn id="28" idx="1"/>
          </p:cNvCxnSpPr>
          <p:nvPr/>
        </p:nvCxnSpPr>
        <p:spPr>
          <a:xfrm flipV="1">
            <a:off x="1450800" y="1455807"/>
            <a:ext cx="3616798" cy="1811406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5845B60-6043-4E4C-9169-16FC145D748C}"/>
              </a:ext>
            </a:extLst>
          </p:cNvPr>
          <p:cNvCxnSpPr>
            <a:cxnSpLocks/>
          </p:cNvCxnSpPr>
          <p:nvPr/>
        </p:nvCxnSpPr>
        <p:spPr>
          <a:xfrm>
            <a:off x="1450800" y="3213381"/>
            <a:ext cx="9900000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2">
            <a:extLst>
              <a:ext uri="{FF2B5EF4-FFF2-40B4-BE49-F238E27FC236}">
                <a16:creationId xmlns:a16="http://schemas.microsoft.com/office/drawing/2014/main" id="{15A96790-EB0A-4CE1-B83B-ED7F5CA9375B}"/>
              </a:ext>
            </a:extLst>
          </p:cNvPr>
          <p:cNvSpPr txBox="1"/>
          <p:nvPr/>
        </p:nvSpPr>
        <p:spPr>
          <a:xfrm>
            <a:off x="5067598" y="859626"/>
            <a:ext cx="1923454" cy="11923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Mission</a:t>
            </a:r>
          </a:p>
        </p:txBody>
      </p:sp>
    </p:spTree>
    <p:extLst>
      <p:ext uri="{BB962C8B-B14F-4D97-AF65-F5344CB8AC3E}">
        <p14:creationId xmlns:p14="http://schemas.microsoft.com/office/powerpoint/2010/main" val="175443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E6EB53-1A57-49B8-A883-24639599EE94}"/>
              </a:ext>
            </a:extLst>
          </p:cNvPr>
          <p:cNvSpPr txBox="1"/>
          <p:nvPr/>
        </p:nvSpPr>
        <p:spPr>
          <a:xfrm>
            <a:off x="1721466" y="1217688"/>
            <a:ext cx="8596668" cy="3371136"/>
          </a:xfrm>
          <a:prstGeom prst="roundRect">
            <a:avLst/>
          </a:prstGeom>
          <a:solidFill>
            <a:srgbClr val="90CAC9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they came, everyone whose heart was stirred, and everyone whose spirit was willing, and brought the Lord’s offering to be used for the tabernacle and for all its service.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Exodus 35.21</a:t>
            </a:r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1113AA-98C4-4279-9733-0ADC1FB4D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599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FBE42606-0D43-452F-978B-074683587956}"/>
              </a:ext>
            </a:extLst>
          </p:cNvPr>
          <p:cNvSpPr txBox="1"/>
          <p:nvPr/>
        </p:nvSpPr>
        <p:spPr>
          <a:xfrm>
            <a:off x="876397" y="5231951"/>
            <a:ext cx="6628804" cy="1077218"/>
          </a:xfrm>
          <a:prstGeom prst="rect">
            <a:avLst/>
          </a:prstGeom>
          <a:solidFill>
            <a:srgbClr val="90CAC9"/>
          </a:solidFill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dirty="0">
              <a:solidFill>
                <a:srgbClr val="90CAC9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srgbClr val="90CAC9"/>
                </a:solidFill>
                <a:latin typeface="Calibri" panose="020F0502020204030204"/>
              </a:rPr>
              <a:t>Invite them in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90CAC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F0040A-74A9-4356-A069-EFC6F00F8DB1}"/>
              </a:ext>
            </a:extLst>
          </p:cNvPr>
          <p:cNvSpPr txBox="1"/>
          <p:nvPr/>
        </p:nvSpPr>
        <p:spPr>
          <a:xfrm>
            <a:off x="876397" y="2980709"/>
            <a:ext cx="6628804" cy="1077218"/>
          </a:xfrm>
          <a:prstGeom prst="rect">
            <a:avLst/>
          </a:prstGeom>
          <a:solidFill>
            <a:srgbClr val="90CAC9"/>
          </a:solidFill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90CAC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srgbClr val="90CAC9"/>
                </a:solidFill>
                <a:latin typeface="Calibri" panose="020F0502020204030204"/>
              </a:rPr>
              <a:t>Give people a reason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90CAC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3B693-6B06-48EC-ACE2-3EA84940A5A0}"/>
              </a:ext>
            </a:extLst>
          </p:cNvPr>
          <p:cNvSpPr txBox="1"/>
          <p:nvPr/>
        </p:nvSpPr>
        <p:spPr>
          <a:xfrm>
            <a:off x="876397" y="829846"/>
            <a:ext cx="6628804" cy="1077218"/>
          </a:xfrm>
          <a:prstGeom prst="rect">
            <a:avLst/>
          </a:prstGeom>
          <a:solidFill>
            <a:srgbClr val="90CAC9"/>
          </a:solidFill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dirty="0">
              <a:solidFill>
                <a:srgbClr val="90CAC9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90CAC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</a:t>
            </a:r>
            <a:r>
              <a:rPr kumimoji="0" lang="en-GB" sz="3200" b="0" i="0" u="none" strike="noStrike" kern="1200" cap="none" spc="0" normalizeH="0" noProof="0" dirty="0">
                <a:ln>
                  <a:noFill/>
                </a:ln>
                <a:solidFill>
                  <a:srgbClr val="90CAC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with your mission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90CAC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6E71412-E105-4F3E-88A0-053EF9879F56}"/>
              </a:ext>
            </a:extLst>
          </p:cNvPr>
          <p:cNvSpPr/>
          <p:nvPr/>
        </p:nvSpPr>
        <p:spPr>
          <a:xfrm>
            <a:off x="1207837" y="388586"/>
            <a:ext cx="4640162" cy="900000"/>
          </a:xfrm>
          <a:custGeom>
            <a:avLst/>
            <a:gdLst>
              <a:gd name="connsiteX0" fmla="*/ 0 w 4640162"/>
              <a:gd name="connsiteY0" fmla="*/ 186964 h 1121760"/>
              <a:gd name="connsiteX1" fmla="*/ 186964 w 4640162"/>
              <a:gd name="connsiteY1" fmla="*/ 0 h 1121760"/>
              <a:gd name="connsiteX2" fmla="*/ 4453198 w 4640162"/>
              <a:gd name="connsiteY2" fmla="*/ 0 h 1121760"/>
              <a:gd name="connsiteX3" fmla="*/ 4640162 w 4640162"/>
              <a:gd name="connsiteY3" fmla="*/ 186964 h 1121760"/>
              <a:gd name="connsiteX4" fmla="*/ 4640162 w 4640162"/>
              <a:gd name="connsiteY4" fmla="*/ 934796 h 1121760"/>
              <a:gd name="connsiteX5" fmla="*/ 4453198 w 4640162"/>
              <a:gd name="connsiteY5" fmla="*/ 1121760 h 1121760"/>
              <a:gd name="connsiteX6" fmla="*/ 186964 w 4640162"/>
              <a:gd name="connsiteY6" fmla="*/ 1121760 h 1121760"/>
              <a:gd name="connsiteX7" fmla="*/ 0 w 4640162"/>
              <a:gd name="connsiteY7" fmla="*/ 934796 h 1121760"/>
              <a:gd name="connsiteX8" fmla="*/ 0 w 4640162"/>
              <a:gd name="connsiteY8" fmla="*/ 186964 h 112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40162" h="1121760">
                <a:moveTo>
                  <a:pt x="0" y="186964"/>
                </a:moveTo>
                <a:cubicBezTo>
                  <a:pt x="0" y="83707"/>
                  <a:pt x="83707" y="0"/>
                  <a:pt x="186964" y="0"/>
                </a:cubicBezTo>
                <a:lnTo>
                  <a:pt x="4453198" y="0"/>
                </a:lnTo>
                <a:cubicBezTo>
                  <a:pt x="4556455" y="0"/>
                  <a:pt x="4640162" y="83707"/>
                  <a:pt x="4640162" y="186964"/>
                </a:cubicBezTo>
                <a:lnTo>
                  <a:pt x="4640162" y="934796"/>
                </a:lnTo>
                <a:cubicBezTo>
                  <a:pt x="4640162" y="1038053"/>
                  <a:pt x="4556455" y="1121760"/>
                  <a:pt x="4453198" y="1121760"/>
                </a:cubicBezTo>
                <a:lnTo>
                  <a:pt x="186964" y="1121760"/>
                </a:lnTo>
                <a:cubicBezTo>
                  <a:pt x="83707" y="1121760"/>
                  <a:pt x="0" y="1038053"/>
                  <a:pt x="0" y="934796"/>
                </a:cubicBezTo>
                <a:lnTo>
                  <a:pt x="0" y="186964"/>
                </a:lnTo>
                <a:close/>
              </a:path>
            </a:pathLst>
          </a:custGeom>
          <a:solidFill>
            <a:srgbClr val="86BF58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147" tIns="54760" rIns="230147" bIns="54760" numCol="1" spcCol="1270" anchor="ctr" anchorCtr="0">
            <a:noAutofit/>
          </a:bodyPr>
          <a:lstStyle/>
          <a:p>
            <a:pPr marL="0" marR="0" lvl="0" indent="0" algn="l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Vision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1F5D218-B809-4ACE-B067-E8AF80C0F422}"/>
              </a:ext>
            </a:extLst>
          </p:cNvPr>
          <p:cNvSpPr/>
          <p:nvPr/>
        </p:nvSpPr>
        <p:spPr>
          <a:xfrm>
            <a:off x="1207837" y="2539448"/>
            <a:ext cx="4640162" cy="900000"/>
          </a:xfrm>
          <a:custGeom>
            <a:avLst/>
            <a:gdLst>
              <a:gd name="connsiteX0" fmla="*/ 0 w 4640162"/>
              <a:gd name="connsiteY0" fmla="*/ 186964 h 1121760"/>
              <a:gd name="connsiteX1" fmla="*/ 186964 w 4640162"/>
              <a:gd name="connsiteY1" fmla="*/ 0 h 1121760"/>
              <a:gd name="connsiteX2" fmla="*/ 4453198 w 4640162"/>
              <a:gd name="connsiteY2" fmla="*/ 0 h 1121760"/>
              <a:gd name="connsiteX3" fmla="*/ 4640162 w 4640162"/>
              <a:gd name="connsiteY3" fmla="*/ 186964 h 1121760"/>
              <a:gd name="connsiteX4" fmla="*/ 4640162 w 4640162"/>
              <a:gd name="connsiteY4" fmla="*/ 934796 h 1121760"/>
              <a:gd name="connsiteX5" fmla="*/ 4453198 w 4640162"/>
              <a:gd name="connsiteY5" fmla="*/ 1121760 h 1121760"/>
              <a:gd name="connsiteX6" fmla="*/ 186964 w 4640162"/>
              <a:gd name="connsiteY6" fmla="*/ 1121760 h 1121760"/>
              <a:gd name="connsiteX7" fmla="*/ 0 w 4640162"/>
              <a:gd name="connsiteY7" fmla="*/ 934796 h 1121760"/>
              <a:gd name="connsiteX8" fmla="*/ 0 w 4640162"/>
              <a:gd name="connsiteY8" fmla="*/ 186964 h 112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40162" h="1121760">
                <a:moveTo>
                  <a:pt x="0" y="186964"/>
                </a:moveTo>
                <a:cubicBezTo>
                  <a:pt x="0" y="83707"/>
                  <a:pt x="83707" y="0"/>
                  <a:pt x="186964" y="0"/>
                </a:cubicBezTo>
                <a:lnTo>
                  <a:pt x="4453198" y="0"/>
                </a:lnTo>
                <a:cubicBezTo>
                  <a:pt x="4556455" y="0"/>
                  <a:pt x="4640162" y="83707"/>
                  <a:pt x="4640162" y="186964"/>
                </a:cubicBezTo>
                <a:lnTo>
                  <a:pt x="4640162" y="934796"/>
                </a:lnTo>
                <a:cubicBezTo>
                  <a:pt x="4640162" y="1038053"/>
                  <a:pt x="4556455" y="1121760"/>
                  <a:pt x="4453198" y="1121760"/>
                </a:cubicBezTo>
                <a:lnTo>
                  <a:pt x="186964" y="1121760"/>
                </a:lnTo>
                <a:cubicBezTo>
                  <a:pt x="83707" y="1121760"/>
                  <a:pt x="0" y="1038053"/>
                  <a:pt x="0" y="934796"/>
                </a:cubicBezTo>
                <a:lnTo>
                  <a:pt x="0" y="186964"/>
                </a:lnTo>
                <a:close/>
              </a:path>
            </a:pathLst>
          </a:custGeom>
          <a:solidFill>
            <a:srgbClr val="6699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729781"/>
              <a:satOff val="-6367"/>
              <a:lumOff val="-8236"/>
              <a:alphaOff val="0"/>
            </a:schemeClr>
          </a:fillRef>
          <a:effectRef idx="2">
            <a:schemeClr val="accent2">
              <a:hueOff val="-729781"/>
              <a:satOff val="-6367"/>
              <a:lumOff val="-823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147" tIns="54760" rIns="230147" bIns="54760" numCol="1" spcCol="1270" anchor="ctr" anchorCtr="0">
            <a:noAutofit/>
          </a:bodyPr>
          <a:lstStyle/>
          <a:p>
            <a:pPr marL="0" marR="0" lvl="0" indent="0" algn="l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</a:t>
            </a:r>
            <a:endParaRPr kumimoji="0" lang="en-US" sz="3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F32E175-454D-4760-B0ED-A867A97ED5E9}"/>
              </a:ext>
            </a:extLst>
          </p:cNvPr>
          <p:cNvSpPr/>
          <p:nvPr/>
        </p:nvSpPr>
        <p:spPr>
          <a:xfrm>
            <a:off x="1207837" y="4790691"/>
            <a:ext cx="4640162" cy="900000"/>
          </a:xfrm>
          <a:custGeom>
            <a:avLst/>
            <a:gdLst>
              <a:gd name="connsiteX0" fmla="*/ 0 w 4640162"/>
              <a:gd name="connsiteY0" fmla="*/ 186964 h 1121760"/>
              <a:gd name="connsiteX1" fmla="*/ 186964 w 4640162"/>
              <a:gd name="connsiteY1" fmla="*/ 0 h 1121760"/>
              <a:gd name="connsiteX2" fmla="*/ 4453198 w 4640162"/>
              <a:gd name="connsiteY2" fmla="*/ 0 h 1121760"/>
              <a:gd name="connsiteX3" fmla="*/ 4640162 w 4640162"/>
              <a:gd name="connsiteY3" fmla="*/ 186964 h 1121760"/>
              <a:gd name="connsiteX4" fmla="*/ 4640162 w 4640162"/>
              <a:gd name="connsiteY4" fmla="*/ 934796 h 1121760"/>
              <a:gd name="connsiteX5" fmla="*/ 4453198 w 4640162"/>
              <a:gd name="connsiteY5" fmla="*/ 1121760 h 1121760"/>
              <a:gd name="connsiteX6" fmla="*/ 186964 w 4640162"/>
              <a:gd name="connsiteY6" fmla="*/ 1121760 h 1121760"/>
              <a:gd name="connsiteX7" fmla="*/ 0 w 4640162"/>
              <a:gd name="connsiteY7" fmla="*/ 934796 h 1121760"/>
              <a:gd name="connsiteX8" fmla="*/ 0 w 4640162"/>
              <a:gd name="connsiteY8" fmla="*/ 186964 h 112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40162" h="1121760">
                <a:moveTo>
                  <a:pt x="0" y="186964"/>
                </a:moveTo>
                <a:cubicBezTo>
                  <a:pt x="0" y="83707"/>
                  <a:pt x="83707" y="0"/>
                  <a:pt x="186964" y="0"/>
                </a:cubicBezTo>
                <a:lnTo>
                  <a:pt x="4453198" y="0"/>
                </a:lnTo>
                <a:cubicBezTo>
                  <a:pt x="4556455" y="0"/>
                  <a:pt x="4640162" y="83707"/>
                  <a:pt x="4640162" y="186964"/>
                </a:cubicBezTo>
                <a:lnTo>
                  <a:pt x="4640162" y="934796"/>
                </a:lnTo>
                <a:cubicBezTo>
                  <a:pt x="4640162" y="1038053"/>
                  <a:pt x="4556455" y="1121760"/>
                  <a:pt x="4453198" y="1121760"/>
                </a:cubicBezTo>
                <a:lnTo>
                  <a:pt x="186964" y="1121760"/>
                </a:lnTo>
                <a:cubicBezTo>
                  <a:pt x="83707" y="1121760"/>
                  <a:pt x="0" y="1038053"/>
                  <a:pt x="0" y="934796"/>
                </a:cubicBezTo>
                <a:lnTo>
                  <a:pt x="0" y="186964"/>
                </a:lnTo>
                <a:close/>
              </a:path>
            </a:pathLst>
          </a:custGeom>
          <a:solidFill>
            <a:srgbClr val="339933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1459563"/>
              <a:satOff val="-12734"/>
              <a:lumOff val="-16471"/>
              <a:alphaOff val="0"/>
            </a:schemeClr>
          </a:fillRef>
          <a:effectRef idx="2">
            <a:schemeClr val="accent2">
              <a:hueOff val="-1459563"/>
              <a:satOff val="-12734"/>
              <a:lumOff val="-1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147" tIns="54760" rIns="230147" bIns="54760" numCol="1" spcCol="1270" anchor="ctr" anchorCtr="0">
            <a:noAutofit/>
          </a:bodyPr>
          <a:lstStyle/>
          <a:p>
            <a:pPr marL="0" marR="0" lvl="0" indent="0" algn="l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Participation</a:t>
            </a:r>
            <a:endParaRPr kumimoji="0" lang="en-US" sz="3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Picture 2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602E5E1-C8E7-4764-9EE2-6843CD77AE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2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mph" presetSubtype="2" accel="4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5599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accel="4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5599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accel="4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5599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7.40741E-7 L 0.17969 0.0004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84" y="2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7 L 0.18334 0.0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11022E-16 L 0.34219 1.11022E-1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9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0.00139 L 0.34662 0.0016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19" grpId="0" animBg="1"/>
      <p:bldP spid="19" grpId="1" animBg="1"/>
      <p:bldP spid="19" grpId="2" animBg="1"/>
      <p:bldP spid="2" grpId="0" animBg="1"/>
      <p:bldP spid="2" grpId="1" animBg="1"/>
      <p:bldP spid="1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D040097-B327-4A38-996F-F173DCE951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16C3D82-D8CF-4526-B617-5CD7BFDE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3613"/>
            <a:ext cx="10515600" cy="2384461"/>
          </a:xfrm>
        </p:spPr>
        <p:txBody>
          <a:bodyPr/>
          <a:lstStyle/>
          <a:p>
            <a:r>
              <a:rPr lang="en-GB" dirty="0">
                <a:solidFill>
                  <a:srgbClr val="355991"/>
                </a:solidFill>
              </a:rPr>
              <a:t>Next steps…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C2D3A7-7C44-44A8-BD2B-C08C78049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363" y="5626947"/>
            <a:ext cx="30956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22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1113AA-98C4-4279-9733-0ADC1FB4D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EFC49-AF9A-49BF-B005-2466B4DD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Take some time to think 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57A3-E413-4EDC-B30F-82F182238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536" y="2069133"/>
            <a:ext cx="11279286" cy="403616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355991"/>
                </a:solidFill>
              </a:rPr>
              <a:t>Bringing mission &amp; finance together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Your impact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How can you invite people in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F35EC34-181E-D478-F4FD-5A5CD307B212}"/>
              </a:ext>
            </a:extLst>
          </p:cNvPr>
          <p:cNvCxnSpPr>
            <a:cxnSpLocks/>
          </p:cNvCxnSpPr>
          <p:nvPr/>
        </p:nvCxnSpPr>
        <p:spPr>
          <a:xfrm>
            <a:off x="766536" y="1483567"/>
            <a:ext cx="7472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78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D040097-B327-4A38-996F-F173DCE951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16C3D82-D8CF-4526-B617-5CD7BFDE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9090"/>
            <a:ext cx="10515600" cy="2852737"/>
          </a:xfrm>
        </p:spPr>
        <p:txBody>
          <a:bodyPr/>
          <a:lstStyle/>
          <a:p>
            <a:r>
              <a:rPr lang="en-GB" dirty="0">
                <a:solidFill>
                  <a:srgbClr val="355991"/>
                </a:solidFill>
              </a:rPr>
              <a:t>Where are we?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C2D3A7-7C44-44A8-BD2B-C08C78049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363" y="5626947"/>
            <a:ext cx="30956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17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1113AA-98C4-4279-9733-0ADC1FB4D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57A3-E413-4EDC-B30F-82F182238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099" y="930275"/>
            <a:ext cx="9993855" cy="4036160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355991"/>
                </a:solidFill>
              </a:rPr>
              <a:t>Decreased income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Increased costs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Anxiety and fatigue</a:t>
            </a:r>
          </a:p>
        </p:txBody>
      </p:sp>
    </p:spTree>
    <p:extLst>
      <p:ext uri="{BB962C8B-B14F-4D97-AF65-F5344CB8AC3E}">
        <p14:creationId xmlns:p14="http://schemas.microsoft.com/office/powerpoint/2010/main" val="167254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1113AA-98C4-4279-9733-0ADC1FB4D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EFC49-AF9A-49BF-B005-2466B4DD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57A3-E413-4EDC-B30F-82F182238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49" y="1825625"/>
            <a:ext cx="11279286" cy="403616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355991"/>
                </a:solidFill>
              </a:rPr>
              <a:t>A drift towards small-scale fundraising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A lot of activity for limited reward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A separation between missional &amp; financial planning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A0E38F0-F9A9-EC6F-6137-AC41ECD0988F}"/>
              </a:ext>
            </a:extLst>
          </p:cNvPr>
          <p:cNvCxnSpPr>
            <a:cxnSpLocks/>
          </p:cNvCxnSpPr>
          <p:nvPr/>
        </p:nvCxnSpPr>
        <p:spPr>
          <a:xfrm>
            <a:off x="766536" y="1483567"/>
            <a:ext cx="3964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12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1113AA-98C4-4279-9733-0ADC1FB4D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EFC49-AF9A-49BF-B005-2466B4DD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we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57A3-E413-4EDC-B30F-82F182238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49" y="1825625"/>
            <a:ext cx="11279286" cy="403616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355991"/>
                </a:solidFill>
              </a:rPr>
              <a:t>A renewed focus on “giving”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Invitational approach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Allow mission &amp; finances to inform each other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AA18CC-96A1-6515-6FE9-2EF2C9597686}"/>
              </a:ext>
            </a:extLst>
          </p:cNvPr>
          <p:cNvCxnSpPr>
            <a:cxnSpLocks/>
          </p:cNvCxnSpPr>
          <p:nvPr/>
        </p:nvCxnSpPr>
        <p:spPr>
          <a:xfrm>
            <a:off x="766536" y="1483567"/>
            <a:ext cx="7472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7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D040097-B327-4A38-996F-F173DCE951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16C3D82-D8CF-4526-B617-5CD7BFDE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9090"/>
            <a:ext cx="10515600" cy="2852737"/>
          </a:xfrm>
        </p:spPr>
        <p:txBody>
          <a:bodyPr/>
          <a:lstStyle/>
          <a:p>
            <a:r>
              <a:rPr lang="en-GB" dirty="0">
                <a:solidFill>
                  <a:srgbClr val="355991"/>
                </a:solidFill>
              </a:rPr>
              <a:t>Why </a:t>
            </a:r>
            <a:r>
              <a:rPr lang="en-GB" i="1" dirty="0">
                <a:solidFill>
                  <a:srgbClr val="355991"/>
                </a:solidFill>
              </a:rPr>
              <a:t>giving</a:t>
            </a:r>
            <a:r>
              <a:rPr lang="en-GB" dirty="0">
                <a:solidFill>
                  <a:srgbClr val="355991"/>
                </a:solidFill>
              </a:rPr>
              <a:t> and not </a:t>
            </a:r>
            <a:r>
              <a:rPr lang="en-GB" i="1" dirty="0">
                <a:solidFill>
                  <a:srgbClr val="355991"/>
                </a:solidFill>
              </a:rPr>
              <a:t>fundraising</a:t>
            </a:r>
            <a:r>
              <a:rPr lang="en-GB" dirty="0">
                <a:solidFill>
                  <a:srgbClr val="355991"/>
                </a:solidFill>
              </a:rPr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C2D3A7-7C44-44A8-BD2B-C08C78049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363" y="5626947"/>
            <a:ext cx="30956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5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1113AA-98C4-4279-9733-0ADC1FB4D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57A3-E413-4EDC-B30F-82F182238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05" y="1410920"/>
            <a:ext cx="9993855" cy="4036160"/>
          </a:xfrm>
        </p:spPr>
        <p:txBody>
          <a:bodyPr>
            <a:normAutofit lnSpcReduction="10000"/>
          </a:bodyPr>
          <a:lstStyle/>
          <a:p>
            <a:r>
              <a:rPr lang="en-GB" sz="4000" dirty="0">
                <a:solidFill>
                  <a:srgbClr val="355991"/>
                </a:solidFill>
              </a:rPr>
              <a:t>Finding grants will only get harder and is mostly limited to projects</a:t>
            </a:r>
            <a:endParaRPr lang="en-GB" sz="3600" dirty="0">
              <a:solidFill>
                <a:srgbClr val="355991"/>
              </a:solidFill>
            </a:endParaRP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Fundraising is financially unsustainable as a source of regular income</a:t>
            </a:r>
          </a:p>
          <a:p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i="1" dirty="0">
                <a:solidFill>
                  <a:srgbClr val="355991"/>
                </a:solidFill>
              </a:rPr>
              <a:t>Giving</a:t>
            </a:r>
            <a:r>
              <a:rPr lang="en-GB" sz="4000" dirty="0">
                <a:solidFill>
                  <a:srgbClr val="355991"/>
                </a:solidFill>
              </a:rPr>
              <a:t> increases long-term engagement</a:t>
            </a:r>
          </a:p>
        </p:txBody>
      </p:sp>
    </p:spTree>
    <p:extLst>
      <p:ext uri="{BB962C8B-B14F-4D97-AF65-F5344CB8AC3E}">
        <p14:creationId xmlns:p14="http://schemas.microsoft.com/office/powerpoint/2010/main" val="283678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1113AA-98C4-4279-9733-0ADC1FB4D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EFC49-AF9A-49BF-B005-2466B4DD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we get grants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57A3-E413-4EDC-B30F-82F182238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930614"/>
            <a:ext cx="11279286" cy="4036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u="sng" dirty="0">
                <a:solidFill>
                  <a:srgbClr val="355991"/>
                </a:solidFill>
              </a:rPr>
              <a:t>Projects</a:t>
            </a:r>
            <a:endParaRPr lang="en-GB" sz="4000" dirty="0">
              <a:solidFill>
                <a:srgbClr val="355991"/>
              </a:solidFill>
            </a:endParaRPr>
          </a:p>
          <a:p>
            <a:pPr marL="0" indent="0">
              <a:buNone/>
            </a:pPr>
            <a:endParaRPr lang="en-GB" sz="4000" dirty="0">
              <a:solidFill>
                <a:srgbClr val="355991"/>
              </a:solidFill>
            </a:endParaRPr>
          </a:p>
          <a:p>
            <a:r>
              <a:rPr lang="en-GB" sz="4000" dirty="0">
                <a:solidFill>
                  <a:srgbClr val="355991"/>
                </a:solidFill>
              </a:rPr>
              <a:t>Historic buildings</a:t>
            </a:r>
          </a:p>
          <a:p>
            <a:r>
              <a:rPr lang="en-GB" sz="4000" dirty="0">
                <a:solidFill>
                  <a:srgbClr val="355991"/>
                </a:solidFill>
              </a:rPr>
              <a:t>Secular community projects</a:t>
            </a:r>
          </a:p>
          <a:p>
            <a:r>
              <a:rPr lang="en-GB" sz="4000" dirty="0">
                <a:solidFill>
                  <a:srgbClr val="355991"/>
                </a:solidFill>
              </a:rPr>
              <a:t>Community use of buildings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8FA304B-CBDE-7A36-76A0-D5BAB06AF755}"/>
              </a:ext>
            </a:extLst>
          </p:cNvPr>
          <p:cNvCxnSpPr>
            <a:cxnSpLocks/>
          </p:cNvCxnSpPr>
          <p:nvPr/>
        </p:nvCxnSpPr>
        <p:spPr>
          <a:xfrm>
            <a:off x="766536" y="1483567"/>
            <a:ext cx="7472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8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1113AA-98C4-4279-9733-0ADC1FB4D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05" y="0"/>
            <a:ext cx="1366295" cy="4712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ACEB44-D1A6-A6C8-8768-1EF43D33F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445" y="228153"/>
            <a:ext cx="4620270" cy="640169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4FD4721-B869-5379-7AC7-07F1782AA0EA}"/>
              </a:ext>
            </a:extLst>
          </p:cNvPr>
          <p:cNvSpPr/>
          <p:nvPr/>
        </p:nvSpPr>
        <p:spPr>
          <a:xfrm>
            <a:off x="353960" y="1789069"/>
            <a:ext cx="3854245" cy="2851355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Fundraising Training Event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20</a:t>
            </a:r>
            <a:r>
              <a:rPr lang="en-GB" sz="2400" baseline="30000" dirty="0"/>
              <a:t>th</a:t>
            </a:r>
            <a:r>
              <a:rPr lang="en-GB" sz="2400" dirty="0"/>
              <a:t> May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High Wycombe</a:t>
            </a:r>
          </a:p>
        </p:txBody>
      </p:sp>
    </p:spTree>
    <p:extLst>
      <p:ext uri="{BB962C8B-B14F-4D97-AF65-F5344CB8AC3E}">
        <p14:creationId xmlns:p14="http://schemas.microsoft.com/office/powerpoint/2010/main" val="643293649"/>
      </p:ext>
    </p:extLst>
  </p:cSld>
  <p:clrMapOvr>
    <a:masterClrMapping/>
  </p:clrMapOvr>
</p:sld>
</file>

<file path=ppt/theme/theme1.xml><?xml version="1.0" encoding="utf-8"?>
<a:theme xmlns:a="http://schemas.openxmlformats.org/drawingml/2006/main" name="TheGenerosityWeek-Harvest-2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eGenerosityWeek-Harvest-2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GenerosityWeek-Harvest-3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heGenerosityWeek-Harvest-3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eGenerosityWeek-Harvest-Title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5E01F5C6DBE442AA07904EE5DEB950" ma:contentTypeVersion="13" ma:contentTypeDescription="Create a new document." ma:contentTypeScope="" ma:versionID="33686a56a770b604d874df77653e4552">
  <xsd:schema xmlns:xsd="http://www.w3.org/2001/XMLSchema" xmlns:xs="http://www.w3.org/2001/XMLSchema" xmlns:p="http://schemas.microsoft.com/office/2006/metadata/properties" xmlns:ns3="bd07f2c6-5384-473b-acd5-0b626fd5beca" xmlns:ns4="e6963600-8cb4-4bbc-b182-2d665056523c" targetNamespace="http://schemas.microsoft.com/office/2006/metadata/properties" ma:root="true" ma:fieldsID="d3b21f54f6a6b0f882b666490ae24f65" ns3:_="" ns4:_="">
    <xsd:import namespace="bd07f2c6-5384-473b-acd5-0b626fd5beca"/>
    <xsd:import namespace="e6963600-8cb4-4bbc-b182-2d66505652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07f2c6-5384-473b-acd5-0b626fd5be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63600-8cb4-4bbc-b182-2d665056523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ED62F6-C326-478C-B90F-38AE63E8723F}">
  <ds:schemaRefs>
    <ds:schemaRef ds:uri="http://schemas.openxmlformats.org/package/2006/metadata/core-properties"/>
    <ds:schemaRef ds:uri="http://schemas.microsoft.com/office/2006/documentManagement/types"/>
    <ds:schemaRef ds:uri="e6963600-8cb4-4bbc-b182-2d665056523c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bd07f2c6-5384-473b-acd5-0b626fd5bec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AB10F38-FB4A-465D-9C4C-A9749CFC91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10120A-F8C6-4E27-939C-C30523D7A3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07f2c6-5384-473b-acd5-0b626fd5beca"/>
    <ds:schemaRef ds:uri="e6963600-8cb4-4bbc-b182-2d6650565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6608</TotalTime>
  <Words>275</Words>
  <Application>Microsoft Office PowerPoint</Application>
  <PresentationFormat>Widescreen</PresentationFormat>
  <Paragraphs>91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Gill Sans Nova</vt:lpstr>
      <vt:lpstr>TheGenerosityWeek-Harvest-2</vt:lpstr>
      <vt:lpstr>1_TheGenerosityWeek-Harvest-2</vt:lpstr>
      <vt:lpstr>TheGenerosityWeek-Harvest-3</vt:lpstr>
      <vt:lpstr>1_TheGenerosityWeek-Harvest-3</vt:lpstr>
      <vt:lpstr>TheGenerosityWeek-Harvest-Title</vt:lpstr>
      <vt:lpstr>PowerPoint Presentation</vt:lpstr>
      <vt:lpstr>Where are we?</vt:lpstr>
      <vt:lpstr>PowerPoint Presentation</vt:lpstr>
      <vt:lpstr>The symptoms</vt:lpstr>
      <vt:lpstr>What can we do</vt:lpstr>
      <vt:lpstr>Why giving and not fundraising?</vt:lpstr>
      <vt:lpstr>PowerPoint Presentation</vt:lpstr>
      <vt:lpstr>What can we get grants for?</vt:lpstr>
      <vt:lpstr>PowerPoint Presentation</vt:lpstr>
      <vt:lpstr>How do we engage people with giving?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steps…</vt:lpstr>
      <vt:lpstr>Take some time to think about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Stout, David</dc:creator>
  <cp:lastModifiedBy>Claire Barratt</cp:lastModifiedBy>
  <cp:revision>141</cp:revision>
  <cp:lastPrinted>2021-11-19T15:02:20Z</cp:lastPrinted>
  <dcterms:created xsi:type="dcterms:W3CDTF">2020-05-12T08:52:17Z</dcterms:created>
  <dcterms:modified xsi:type="dcterms:W3CDTF">2023-03-20T14:37:04Z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0x0101002D5E01F5C6DBE442AA07904EE5DEB950</vt:lpwstr>
  </property>
</Properties>
</file>