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6" r:id="rId5"/>
    <p:sldId id="268" r:id="rId6"/>
    <p:sldId id="261" r:id="rId7"/>
    <p:sldId id="262"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63F1E-4859-0645-B5C4-74E37E563DA7}" v="1" dt="2023-03-09T11:58:25.241"/>
    <p1510:client id="{D20CECE1-F5DC-4CF8-832A-B613D3499715}" v="19" dt="2023-03-07T16:26:20.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4T11:10:31.034"/>
    </inkml:context>
    <inkml:brush xml:id="br0">
      <inkml:brushProperty name="width" value="0.05" units="cm"/>
      <inkml:brushProperty name="height" value="0.0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A72B2-D152-42F6-BAB3-E0A0C0CBDC20}" type="datetimeFigureOut">
              <a:rPr lang="en-GB" smtClean="0"/>
              <a:t>20/03/2023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072F3-D312-4200-9B99-0E34730A9CD1}" type="slidenum">
              <a:rPr lang="en-GB" smtClean="0"/>
              <a:t>‹#›</a:t>
            </a:fld>
            <a:endParaRPr lang="en-GB"/>
          </a:p>
        </p:txBody>
      </p:sp>
    </p:spTree>
    <p:extLst>
      <p:ext uri="{BB962C8B-B14F-4D97-AF65-F5344CB8AC3E}">
        <p14:creationId xmlns:p14="http://schemas.microsoft.com/office/powerpoint/2010/main" val="262822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n-lt"/>
                <a:cs typeface="Calibri" panose="020F0502020204030204" pitchFamily="34" charset="0"/>
              </a:rPr>
              <a:t>Acting on environmental and climate issues is a matter of justice and of care for our global neighbours, as those who have done least to cause the problems are suffering the worst effects. God also asks us to look after the world he’s given us. Next week is Loss and Damage Action Day, headed up by Faith for the Climate. This is all about highlighting the cost to poorer countries of climate impacts. Pakistan droughts have cost £8.5b but their contribution to global emissions is about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Jo Chamberlain from the CofE Environment Programme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a:latin typeface="+mn-lt"/>
              </a:rPr>
              <a:t>“As people who are called to bring hope, to be kingdom builders, and to love God and </a:t>
            </a:r>
            <a:r>
              <a:rPr lang="en-GB" sz="1100" i="1">
                <a:latin typeface="+mn-lt"/>
              </a:rPr>
              <a:t>neighbour</a:t>
            </a:r>
            <a:r>
              <a:rPr lang="en-US" sz="1100" i="1">
                <a:latin typeface="+mn-lt"/>
              </a:rPr>
              <a:t>, any action to reduce our carbon footprint is an expression of our Christian discipleship.”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The latest IPCC (Intergovernmental Panel on Climate Change) report at the end of February this year highlighted the need for urgent action.  In February 2020 the CofE agreed a target of reaching Net Zero carbon (meaning we are no longer contributing to climate change) by 2030. Oxford Diocese also has its own, broader, 2035 net zero carbon target.</a:t>
            </a:r>
          </a:p>
        </p:txBody>
      </p:sp>
      <p:sp>
        <p:nvSpPr>
          <p:cNvPr id="4" name="Slide Number Placeholder 3"/>
          <p:cNvSpPr>
            <a:spLocks noGrp="1"/>
          </p:cNvSpPr>
          <p:nvPr>
            <p:ph type="sldNum" sz="quarter" idx="5"/>
          </p:nvPr>
        </p:nvSpPr>
        <p:spPr/>
        <p:txBody>
          <a:bodyPr/>
          <a:lstStyle/>
          <a:p>
            <a:fld id="{FEE40018-6FFA-4A82-8774-D8DF00FB421E}" type="slidenum">
              <a:rPr lang="en-GB" smtClean="0"/>
              <a:t>1</a:t>
            </a:fld>
            <a:endParaRPr lang="en-GB"/>
          </a:p>
        </p:txBody>
      </p:sp>
    </p:spTree>
    <p:extLst>
      <p:ext uri="{BB962C8B-B14F-4D97-AF65-F5344CB8AC3E}">
        <p14:creationId xmlns:p14="http://schemas.microsoft.com/office/powerpoint/2010/main" val="253609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100">
                <a:cs typeface="Calibri"/>
              </a:rPr>
              <a:t>We are here because there is a climate and ecological emergency</a:t>
            </a:r>
          </a:p>
          <a:p>
            <a:pPr>
              <a:lnSpc>
                <a:spcPct val="107000"/>
              </a:lnSpc>
              <a:spcAft>
                <a:spcPts val="800"/>
              </a:spcAft>
            </a:pPr>
            <a:r>
              <a:rPr lang="en-GB" sz="1100">
                <a:cs typeface="Calibri"/>
              </a:rPr>
              <a:t>The warmest seven years on record have all been since 2015, the recent heatwaves will become much more common, and more like 'weather' than heatwaves</a:t>
            </a:r>
          </a:p>
          <a:p>
            <a:pPr>
              <a:lnSpc>
                <a:spcPct val="107000"/>
              </a:lnSpc>
              <a:spcAft>
                <a:spcPts val="800"/>
              </a:spcAft>
            </a:pPr>
            <a:r>
              <a:rPr lang="en-GB" sz="1100">
                <a:cs typeface="Calibri"/>
              </a:rPr>
              <a:t>Our carbon emissions need to peak in the next three years if we are to avoid catastrophic climate change</a:t>
            </a:r>
          </a:p>
          <a:p>
            <a:pPr>
              <a:lnSpc>
                <a:spcPct val="107000"/>
              </a:lnSpc>
              <a:spcAft>
                <a:spcPts val="800"/>
              </a:spcAft>
            </a:pPr>
            <a:r>
              <a:rPr lang="en-GB" sz="1100">
                <a:cs typeface="Calibri"/>
              </a:rPr>
              <a:t>Earth overshoot day was on 28</a:t>
            </a:r>
            <a:r>
              <a:rPr lang="en-GB" sz="1100" baseline="30000">
                <a:cs typeface="Calibri"/>
              </a:rPr>
              <a:t>th</a:t>
            </a:r>
            <a:r>
              <a:rPr lang="en-GB" sz="1100">
                <a:cs typeface="Calibri"/>
              </a:rPr>
              <a:t> July this year – m</a:t>
            </a:r>
            <a:r>
              <a:rPr lang="en-US" sz="1600" b="0" i="0">
                <a:solidFill>
                  <a:srgbClr val="111111"/>
                </a:solidFill>
                <a:effectLst/>
                <a:latin typeface="Roboto" panose="02000000000000000000" pitchFamily="2" charset="0"/>
              </a:rPr>
              <a:t>arks the date when humanity’s demand for ecological resources and services in a given year exceeds what Earth can regenerate in that year. </a:t>
            </a:r>
            <a:r>
              <a:rPr lang="en-GB" sz="1100">
                <a:cs typeface="Calibri"/>
              </a:rPr>
              <a:t>The current political will to act is limited, little has been said from either leader on climate issues prior to announcement of new PM. As a church we have a role to pray, act and advocate. </a:t>
            </a:r>
          </a:p>
          <a:p>
            <a:pPr>
              <a:lnSpc>
                <a:spcPct val="107000"/>
              </a:lnSpc>
              <a:spcAft>
                <a:spcPts val="800"/>
              </a:spcAft>
            </a:pPr>
            <a:endParaRPr lang="en-GB" sz="1100">
              <a:cs typeface="Calibri"/>
            </a:endParaRPr>
          </a:p>
        </p:txBody>
      </p:sp>
      <p:sp>
        <p:nvSpPr>
          <p:cNvPr id="4" name="Slide Number Placeholder 3"/>
          <p:cNvSpPr>
            <a:spLocks noGrp="1"/>
          </p:cNvSpPr>
          <p:nvPr>
            <p:ph type="sldNum" sz="quarter" idx="5"/>
          </p:nvPr>
        </p:nvSpPr>
        <p:spPr/>
        <p:txBody>
          <a:bodyPr/>
          <a:lstStyle/>
          <a:p>
            <a:fld id="{3FBAEC4E-DCBD-40F4-B9AB-C954EFC63601}" type="slidenum">
              <a:rPr lang="en-GB" smtClean="0"/>
              <a:t>2</a:t>
            </a:fld>
            <a:endParaRPr lang="en-GB"/>
          </a:p>
        </p:txBody>
      </p:sp>
    </p:spTree>
    <p:extLst>
      <p:ext uri="{BB962C8B-B14F-4D97-AF65-F5344CB8AC3E}">
        <p14:creationId xmlns:p14="http://schemas.microsoft.com/office/powerpoint/2010/main" val="2788705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n-lt"/>
                <a:cs typeface="Calibri" panose="020F0502020204030204" pitchFamily="34" charset="0"/>
              </a:rPr>
              <a:t>Acting on environmental and climate issues is a matter of justice and of care for our global neighbours, as those who have done least to cause the problems are suffering the worst effects. God also asks us to look after the world he’s given us. Next week is Loss and Damage Action Day, headed up by Faith for the Climate. This is all about highlighting the cost to poorer countries of climate impacts. Pakistan droughts have cost £8.5b but their contribution to global emissions is about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Jo Chamberlain from the CofE Environment Programme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a:latin typeface="+mn-lt"/>
              </a:rPr>
              <a:t>“As people who are called to bring hope, to be kingdom builders, and to love God and </a:t>
            </a:r>
            <a:r>
              <a:rPr lang="en-GB" sz="1100" i="1">
                <a:latin typeface="+mn-lt"/>
              </a:rPr>
              <a:t>neighbour</a:t>
            </a:r>
            <a:r>
              <a:rPr lang="en-US" sz="1100" i="1">
                <a:latin typeface="+mn-lt"/>
              </a:rPr>
              <a:t>, any action to reduce our carbon footprint is an expression of our Christian discipleship.”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The latest IPCC (Intergovernmental Panel on Climate Change) report at the end of February this year highlighted the need for urgent action.  In February 2020 the CofE agreed a target of reaching Net Zero carbon (meaning we are no longer contributing to climate change) by 2030. Oxford Diocese also has its own, broader, 2035 net zero carbon target.</a:t>
            </a:r>
          </a:p>
        </p:txBody>
      </p:sp>
      <p:sp>
        <p:nvSpPr>
          <p:cNvPr id="4" name="Slide Number Placeholder 3"/>
          <p:cNvSpPr>
            <a:spLocks noGrp="1"/>
          </p:cNvSpPr>
          <p:nvPr>
            <p:ph type="sldNum" sz="quarter" idx="5"/>
          </p:nvPr>
        </p:nvSpPr>
        <p:spPr/>
        <p:txBody>
          <a:bodyPr/>
          <a:lstStyle/>
          <a:p>
            <a:fld id="{FEE40018-6FFA-4A82-8774-D8DF00FB421E}" type="slidenum">
              <a:rPr lang="en-GB" smtClean="0"/>
              <a:t>3</a:t>
            </a:fld>
            <a:endParaRPr lang="en-GB"/>
          </a:p>
        </p:txBody>
      </p:sp>
    </p:spTree>
    <p:extLst>
      <p:ext uri="{BB962C8B-B14F-4D97-AF65-F5344CB8AC3E}">
        <p14:creationId xmlns:p14="http://schemas.microsoft.com/office/powerpoint/2010/main" val="238132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n-lt"/>
                <a:cs typeface="Calibri" panose="020F0502020204030204" pitchFamily="34" charset="0"/>
              </a:rPr>
              <a:t>Acting on environmental and climate issues is a matter of justice and of care for our global neighbours, as those who have done least to cause the problems are suffering the worst effects. God also asks us to look after the world he’s given us. Next week is Loss and Damage Action Day, headed up by Faith for the Climate. This is all about highlighting the cost to poorer countries of climate impacts. Pakistan droughts have cost £8.5b but their contribution to global emissions is about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Jo Chamberlain from the CofE Environment Programme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a:latin typeface="+mn-lt"/>
              </a:rPr>
              <a:t>“As people who are called to bring hope, to be kingdom builders, and to love God and </a:t>
            </a:r>
            <a:r>
              <a:rPr lang="en-GB" sz="1100" i="1">
                <a:latin typeface="+mn-lt"/>
              </a:rPr>
              <a:t>neighbour</a:t>
            </a:r>
            <a:r>
              <a:rPr lang="en-US" sz="1100" i="1">
                <a:latin typeface="+mn-lt"/>
              </a:rPr>
              <a:t>, any action to reduce our carbon footprint is an expression of our Christian discipleship.”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The latest IPCC (Intergovernmental Panel on Climate Change) report at the end of February this year highlighted the need for urgent action.  In February 2020 the CofE agreed a target of reaching Net Zero carbon (meaning we are no longer contributing to climate change) by 2030. Oxford Diocese also has its own, broader, 2035 net zero carbon target.</a:t>
            </a:r>
          </a:p>
        </p:txBody>
      </p:sp>
      <p:sp>
        <p:nvSpPr>
          <p:cNvPr id="4" name="Slide Number Placeholder 3"/>
          <p:cNvSpPr>
            <a:spLocks noGrp="1"/>
          </p:cNvSpPr>
          <p:nvPr>
            <p:ph type="sldNum" sz="quarter" idx="5"/>
          </p:nvPr>
        </p:nvSpPr>
        <p:spPr/>
        <p:txBody>
          <a:bodyPr/>
          <a:lstStyle/>
          <a:p>
            <a:fld id="{FEE40018-6FFA-4A82-8774-D8DF00FB421E}" type="slidenum">
              <a:rPr lang="en-GB" smtClean="0"/>
              <a:t>4</a:t>
            </a:fld>
            <a:endParaRPr lang="en-GB"/>
          </a:p>
        </p:txBody>
      </p:sp>
    </p:spTree>
    <p:extLst>
      <p:ext uri="{BB962C8B-B14F-4D97-AF65-F5344CB8AC3E}">
        <p14:creationId xmlns:p14="http://schemas.microsoft.com/office/powerpoint/2010/main" val="238132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n-lt"/>
                <a:cs typeface="Calibri" panose="020F0502020204030204" pitchFamily="34" charset="0"/>
              </a:rPr>
              <a:t>Acting on environmental and climate issues is a matter of justice and of care for our global neighbours, as those who have done least to cause the problems are suffering the worst effects. God also asks us to look after the world he’s given us. Next week is Loss and Damage Action Day, headed up by Faith for the Climate. This is all about highlighting the cost to poorer countries of climate impacts. Pakistan droughts have cost £8.5b but their contribution to global emissions is about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Jo Chamberlain from the CofE Environment Programme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a:latin typeface="+mn-lt"/>
              </a:rPr>
              <a:t>“As people who are called to bring hope, to be kingdom builders, and to love God and </a:t>
            </a:r>
            <a:r>
              <a:rPr lang="en-GB" sz="1100" i="1">
                <a:latin typeface="+mn-lt"/>
              </a:rPr>
              <a:t>neighbour</a:t>
            </a:r>
            <a:r>
              <a:rPr lang="en-US" sz="1100" i="1">
                <a:latin typeface="+mn-lt"/>
              </a:rPr>
              <a:t>, any action to reduce our carbon footprint is an expression of our Christian discipleship.”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The latest IPCC (Intergovernmental Panel on Climate Change) report at the end of February this year highlighted the need for urgent action.  In February 2020 the CofE agreed a target of reaching Net Zero carbon (meaning we are no longer contributing to climate change) by 2030. Oxford Diocese also has its own, broader, 2035 net zero carbon target.</a:t>
            </a:r>
          </a:p>
        </p:txBody>
      </p:sp>
      <p:sp>
        <p:nvSpPr>
          <p:cNvPr id="4" name="Slide Number Placeholder 3"/>
          <p:cNvSpPr>
            <a:spLocks noGrp="1"/>
          </p:cNvSpPr>
          <p:nvPr>
            <p:ph type="sldNum" sz="quarter" idx="5"/>
          </p:nvPr>
        </p:nvSpPr>
        <p:spPr/>
        <p:txBody>
          <a:bodyPr/>
          <a:lstStyle/>
          <a:p>
            <a:fld id="{FEE40018-6FFA-4A82-8774-D8DF00FB421E}" type="slidenum">
              <a:rPr lang="en-GB" smtClean="0"/>
              <a:t>5</a:t>
            </a:fld>
            <a:endParaRPr lang="en-GB"/>
          </a:p>
        </p:txBody>
      </p:sp>
    </p:spTree>
    <p:extLst>
      <p:ext uri="{BB962C8B-B14F-4D97-AF65-F5344CB8AC3E}">
        <p14:creationId xmlns:p14="http://schemas.microsoft.com/office/powerpoint/2010/main" val="328459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n-lt"/>
                <a:cs typeface="Calibri" panose="020F0502020204030204" pitchFamily="34" charset="0"/>
              </a:rPr>
              <a:t>Acting on environmental and climate issues is a matter of justice and of care for our global neighbours, as those who have done least to cause the problems are suffering the worst effects. God also asks us to look after the world he’s given us. Next week is Loss and Damage Action Day, headed up by Faith for the Climate. This is all about highlighting the cost to poorer countries of climate impacts. Pakistan droughts have cost £8.5b but their contribution to global emissions is about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Jo Chamberlain from the CofE Environment Programme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a:latin typeface="+mn-lt"/>
              </a:rPr>
              <a:t>“As people who are called to bring hope, to be kingdom builders, and to love God and </a:t>
            </a:r>
            <a:r>
              <a:rPr lang="en-GB" sz="1100" i="1">
                <a:latin typeface="+mn-lt"/>
              </a:rPr>
              <a:t>neighbour</a:t>
            </a:r>
            <a:r>
              <a:rPr lang="en-US" sz="1100" i="1">
                <a:latin typeface="+mn-lt"/>
              </a:rPr>
              <a:t>, any action to reduce our carbon footprint is an expression of our Christian discipleship.”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The latest IPCC (Intergovernmental Panel on Climate Change) report at the end of February this year highlighted the need for urgent action.  In February 2020 the CofE agreed a target of reaching Net Zero carbon (meaning we are no longer contributing to climate change) by 2030. Oxford Diocese also has its own, broader, 2035 net zero carbon target.</a:t>
            </a:r>
          </a:p>
        </p:txBody>
      </p:sp>
      <p:sp>
        <p:nvSpPr>
          <p:cNvPr id="4" name="Slide Number Placeholder 3"/>
          <p:cNvSpPr>
            <a:spLocks noGrp="1"/>
          </p:cNvSpPr>
          <p:nvPr>
            <p:ph type="sldNum" sz="quarter" idx="5"/>
          </p:nvPr>
        </p:nvSpPr>
        <p:spPr/>
        <p:txBody>
          <a:bodyPr/>
          <a:lstStyle/>
          <a:p>
            <a:fld id="{FEE40018-6FFA-4A82-8774-D8DF00FB421E}" type="slidenum">
              <a:rPr lang="en-GB" smtClean="0"/>
              <a:t>6</a:t>
            </a:fld>
            <a:endParaRPr lang="en-GB"/>
          </a:p>
        </p:txBody>
      </p:sp>
    </p:spTree>
    <p:extLst>
      <p:ext uri="{BB962C8B-B14F-4D97-AF65-F5344CB8AC3E}">
        <p14:creationId xmlns:p14="http://schemas.microsoft.com/office/powerpoint/2010/main" val="324544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n-lt"/>
                <a:cs typeface="Calibri" panose="020F0502020204030204" pitchFamily="34" charset="0"/>
              </a:rPr>
              <a:t>Acting on environmental and climate issues is a matter of justice and of care for our global neighbours, as those who have done least to cause the problems are suffering the worst effects. God also asks us to look after the world he’s given us. Next week is Loss and Damage Action Day, headed up by Faith for the Climate. This is all about highlighting the cost to poorer countries of climate impacts. Pakistan droughts have cost £8.5b but their contribution to global emissions is about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Jo Chamberlain from the CofE Environment Programme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a:latin typeface="+mn-lt"/>
              </a:rPr>
              <a:t>“As people who are called to bring hope, to be kingdom builders, and to love God and </a:t>
            </a:r>
            <a:r>
              <a:rPr lang="en-GB" sz="1100" i="1">
                <a:latin typeface="+mn-lt"/>
              </a:rPr>
              <a:t>neighbour</a:t>
            </a:r>
            <a:r>
              <a:rPr lang="en-US" sz="1100" i="1">
                <a:latin typeface="+mn-lt"/>
              </a:rPr>
              <a:t>, any action to reduce our carbon footprint is an expression of our Christian discipleship.”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The latest IPCC (Intergovernmental Panel on Climate Change) report at the end of February this year highlighted the need for urgent action.  In February 2020 the CofE agreed a target of reaching Net Zero carbon (meaning we are no longer contributing to climate change) by 2030. Oxford Diocese also has its own, broader, 2035 net zero carbon target.</a:t>
            </a:r>
          </a:p>
        </p:txBody>
      </p:sp>
      <p:sp>
        <p:nvSpPr>
          <p:cNvPr id="4" name="Slide Number Placeholder 3"/>
          <p:cNvSpPr>
            <a:spLocks noGrp="1"/>
          </p:cNvSpPr>
          <p:nvPr>
            <p:ph type="sldNum" sz="quarter" idx="5"/>
          </p:nvPr>
        </p:nvSpPr>
        <p:spPr/>
        <p:txBody>
          <a:bodyPr/>
          <a:lstStyle/>
          <a:p>
            <a:fld id="{FEE40018-6FFA-4A82-8774-D8DF00FB421E}" type="slidenum">
              <a:rPr lang="en-GB" smtClean="0"/>
              <a:t>7</a:t>
            </a:fld>
            <a:endParaRPr lang="en-GB"/>
          </a:p>
        </p:txBody>
      </p:sp>
    </p:spTree>
    <p:extLst>
      <p:ext uri="{BB962C8B-B14F-4D97-AF65-F5344CB8AC3E}">
        <p14:creationId xmlns:p14="http://schemas.microsoft.com/office/powerpoint/2010/main" val="15025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mn-lt"/>
                <a:cs typeface="Calibri" panose="020F0502020204030204" pitchFamily="34" charset="0"/>
              </a:rPr>
              <a:t>Acting on environmental and climate issues is a matter of justice and of care for our global neighbours, as those who have done least to cause the problems are suffering the worst effects. God also asks us to look after the world he’s given us. Next week is Loss and Damage Action Day, headed up by Faith for the Climate. This is all about highlighting the cost to poorer countries of climate impacts. Pakistan droughts have cost £8.5b but their contribution to global emissions is about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Jo Chamberlain from the CofE Environment Programme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a:latin typeface="+mn-lt"/>
              </a:rPr>
              <a:t>“As people who are called to bring hope, to be kingdom builders, and to love God and </a:t>
            </a:r>
            <a:r>
              <a:rPr lang="en-GB" sz="1100" i="1">
                <a:latin typeface="+mn-lt"/>
              </a:rPr>
              <a:t>neighbour</a:t>
            </a:r>
            <a:r>
              <a:rPr lang="en-US" sz="1100" i="1">
                <a:latin typeface="+mn-lt"/>
              </a:rPr>
              <a:t>, any action to reduce our carbon footprint is an expression of our Christian discipleship.”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mn-lt"/>
              </a:rPr>
              <a:t>The latest IPCC (Intergovernmental Panel on Climate Change) report at the end of February this year highlighted the need for urgent action.  In February 2020 the CofE agreed a target of reaching Net Zero carbon (meaning we are no longer contributing to climate change) by 2030. Oxford Diocese also has its own, broader, 2035 net zero carbon target.</a:t>
            </a:r>
          </a:p>
        </p:txBody>
      </p:sp>
      <p:sp>
        <p:nvSpPr>
          <p:cNvPr id="4" name="Slide Number Placeholder 3"/>
          <p:cNvSpPr>
            <a:spLocks noGrp="1"/>
          </p:cNvSpPr>
          <p:nvPr>
            <p:ph type="sldNum" sz="quarter" idx="5"/>
          </p:nvPr>
        </p:nvSpPr>
        <p:spPr/>
        <p:txBody>
          <a:bodyPr/>
          <a:lstStyle/>
          <a:p>
            <a:fld id="{FEE40018-6FFA-4A82-8774-D8DF00FB421E}" type="slidenum">
              <a:rPr lang="en-GB" smtClean="0"/>
              <a:t>8</a:t>
            </a:fld>
            <a:endParaRPr lang="en-GB"/>
          </a:p>
        </p:txBody>
      </p:sp>
    </p:spTree>
    <p:extLst>
      <p:ext uri="{BB962C8B-B14F-4D97-AF65-F5344CB8AC3E}">
        <p14:creationId xmlns:p14="http://schemas.microsoft.com/office/powerpoint/2010/main" val="1368392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61D5-9885-FB6C-DFF4-E8137EE6A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082C24-D11F-6830-920F-905A9AB30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D0A5EB-8AA9-DB17-367C-476ECE6455DA}"/>
              </a:ext>
            </a:extLst>
          </p:cNvPr>
          <p:cNvSpPr>
            <a:spLocks noGrp="1"/>
          </p:cNvSpPr>
          <p:nvPr>
            <p:ph type="dt" sz="half" idx="10"/>
          </p:nvPr>
        </p:nvSpPr>
        <p:spPr/>
        <p:txBody>
          <a:bodyPr/>
          <a:lstStyle/>
          <a:p>
            <a:fld id="{8E2B1ACA-33DA-4A26-B7E4-8474B1EB3A8B}" type="datetimeFigureOut">
              <a:rPr lang="en-GB" smtClean="0"/>
              <a:t>20/03/2023</a:t>
            </a:fld>
            <a:endParaRPr lang="en-GB"/>
          </a:p>
        </p:txBody>
      </p:sp>
      <p:sp>
        <p:nvSpPr>
          <p:cNvPr id="5" name="Footer Placeholder 4">
            <a:extLst>
              <a:ext uri="{FF2B5EF4-FFF2-40B4-BE49-F238E27FC236}">
                <a16:creationId xmlns:a16="http://schemas.microsoft.com/office/drawing/2014/main" id="{2E8082A7-55AE-D408-7CE8-01A3DFA068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FFA262-8F39-975A-CA06-737590061BD0}"/>
              </a:ext>
            </a:extLst>
          </p:cNvPr>
          <p:cNvSpPr>
            <a:spLocks noGrp="1"/>
          </p:cNvSpPr>
          <p:nvPr>
            <p:ph type="sldNum" sz="quarter" idx="12"/>
          </p:nvPr>
        </p:nvSpPr>
        <p:spPr/>
        <p:txBody>
          <a:bodyPr/>
          <a:lstStyle/>
          <a:p>
            <a:fld id="{11C0DFE0-3F81-4F63-968A-8FC5AF7F48E4}" type="slidenum">
              <a:rPr lang="en-GB" smtClean="0"/>
              <a:t>‹#›</a:t>
            </a:fld>
            <a:endParaRPr lang="en-GB"/>
          </a:p>
        </p:txBody>
      </p:sp>
    </p:spTree>
    <p:extLst>
      <p:ext uri="{BB962C8B-B14F-4D97-AF65-F5344CB8AC3E}">
        <p14:creationId xmlns:p14="http://schemas.microsoft.com/office/powerpoint/2010/main" val="1652239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8DCC-D750-7EF6-EC09-47CFA2D107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F7F629-552E-0218-A2F2-428A558115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C072A4-CDA9-23CA-9387-C3BB98ECEB8D}"/>
              </a:ext>
            </a:extLst>
          </p:cNvPr>
          <p:cNvSpPr>
            <a:spLocks noGrp="1"/>
          </p:cNvSpPr>
          <p:nvPr>
            <p:ph type="dt" sz="half" idx="10"/>
          </p:nvPr>
        </p:nvSpPr>
        <p:spPr/>
        <p:txBody>
          <a:bodyPr/>
          <a:lstStyle/>
          <a:p>
            <a:fld id="{8E2B1ACA-33DA-4A26-B7E4-8474B1EB3A8B}" type="datetimeFigureOut">
              <a:rPr lang="en-GB" smtClean="0"/>
              <a:t>20/03/2023</a:t>
            </a:fld>
            <a:endParaRPr lang="en-GB"/>
          </a:p>
        </p:txBody>
      </p:sp>
      <p:sp>
        <p:nvSpPr>
          <p:cNvPr id="5" name="Footer Placeholder 4">
            <a:extLst>
              <a:ext uri="{FF2B5EF4-FFF2-40B4-BE49-F238E27FC236}">
                <a16:creationId xmlns:a16="http://schemas.microsoft.com/office/drawing/2014/main" id="{60C95108-C2B5-EE3C-B00C-C095A5C6D3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0D1A21-9E79-5166-B2EE-B2830CC01786}"/>
              </a:ext>
            </a:extLst>
          </p:cNvPr>
          <p:cNvSpPr>
            <a:spLocks noGrp="1"/>
          </p:cNvSpPr>
          <p:nvPr>
            <p:ph type="sldNum" sz="quarter" idx="12"/>
          </p:nvPr>
        </p:nvSpPr>
        <p:spPr/>
        <p:txBody>
          <a:bodyPr/>
          <a:lstStyle/>
          <a:p>
            <a:fld id="{11C0DFE0-3F81-4F63-968A-8FC5AF7F48E4}" type="slidenum">
              <a:rPr lang="en-GB" smtClean="0"/>
              <a:t>‹#›</a:t>
            </a:fld>
            <a:endParaRPr lang="en-GB"/>
          </a:p>
        </p:txBody>
      </p:sp>
    </p:spTree>
    <p:extLst>
      <p:ext uri="{BB962C8B-B14F-4D97-AF65-F5344CB8AC3E}">
        <p14:creationId xmlns:p14="http://schemas.microsoft.com/office/powerpoint/2010/main" val="383368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36697-9D80-0F4B-5D54-D201A0A399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8657D0-C15D-581C-8D38-7DCA5269EE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D48C94-4BB4-AB9D-543A-D3D43AB16763}"/>
              </a:ext>
            </a:extLst>
          </p:cNvPr>
          <p:cNvSpPr>
            <a:spLocks noGrp="1"/>
          </p:cNvSpPr>
          <p:nvPr>
            <p:ph type="dt" sz="half" idx="10"/>
          </p:nvPr>
        </p:nvSpPr>
        <p:spPr/>
        <p:txBody>
          <a:bodyPr/>
          <a:lstStyle/>
          <a:p>
            <a:fld id="{8E2B1ACA-33DA-4A26-B7E4-8474B1EB3A8B}" type="datetimeFigureOut">
              <a:rPr lang="en-GB" smtClean="0"/>
              <a:t>20/03/2023</a:t>
            </a:fld>
            <a:endParaRPr lang="en-GB"/>
          </a:p>
        </p:txBody>
      </p:sp>
      <p:sp>
        <p:nvSpPr>
          <p:cNvPr id="5" name="Footer Placeholder 4">
            <a:extLst>
              <a:ext uri="{FF2B5EF4-FFF2-40B4-BE49-F238E27FC236}">
                <a16:creationId xmlns:a16="http://schemas.microsoft.com/office/drawing/2014/main" id="{CAC6B497-0F12-77ED-CC99-819D347FF3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CD359C-B8B0-06B4-7E59-CC3A1C5685D6}"/>
              </a:ext>
            </a:extLst>
          </p:cNvPr>
          <p:cNvSpPr>
            <a:spLocks noGrp="1"/>
          </p:cNvSpPr>
          <p:nvPr>
            <p:ph type="sldNum" sz="quarter" idx="12"/>
          </p:nvPr>
        </p:nvSpPr>
        <p:spPr/>
        <p:txBody>
          <a:bodyPr/>
          <a:lstStyle/>
          <a:p>
            <a:fld id="{11C0DFE0-3F81-4F63-968A-8FC5AF7F48E4}" type="slidenum">
              <a:rPr lang="en-GB" smtClean="0"/>
              <a:t>‹#›</a:t>
            </a:fld>
            <a:endParaRPr lang="en-GB"/>
          </a:p>
        </p:txBody>
      </p:sp>
    </p:spTree>
    <p:extLst>
      <p:ext uri="{BB962C8B-B14F-4D97-AF65-F5344CB8AC3E}">
        <p14:creationId xmlns:p14="http://schemas.microsoft.com/office/powerpoint/2010/main" val="21119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E7C3-BDA0-1DC4-56F0-6CD6EA75A3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95A482-335C-8F65-E2ED-9B38F2D213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98118E-CF0B-8904-D7CD-9B4191BA4C5B}"/>
              </a:ext>
            </a:extLst>
          </p:cNvPr>
          <p:cNvSpPr>
            <a:spLocks noGrp="1"/>
          </p:cNvSpPr>
          <p:nvPr>
            <p:ph type="dt" sz="half" idx="10"/>
          </p:nvPr>
        </p:nvSpPr>
        <p:spPr/>
        <p:txBody>
          <a:bodyPr/>
          <a:lstStyle/>
          <a:p>
            <a:fld id="{8E2B1ACA-33DA-4A26-B7E4-8474B1EB3A8B}" type="datetimeFigureOut">
              <a:rPr lang="en-GB" smtClean="0"/>
              <a:t>20/03/2023</a:t>
            </a:fld>
            <a:endParaRPr lang="en-GB"/>
          </a:p>
        </p:txBody>
      </p:sp>
      <p:sp>
        <p:nvSpPr>
          <p:cNvPr id="5" name="Footer Placeholder 4">
            <a:extLst>
              <a:ext uri="{FF2B5EF4-FFF2-40B4-BE49-F238E27FC236}">
                <a16:creationId xmlns:a16="http://schemas.microsoft.com/office/drawing/2014/main" id="{6FF9D8AF-1EDD-2A1D-5F2C-F42E49BD95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7024B4-7F08-6843-C103-678577141264}"/>
              </a:ext>
            </a:extLst>
          </p:cNvPr>
          <p:cNvSpPr>
            <a:spLocks noGrp="1"/>
          </p:cNvSpPr>
          <p:nvPr>
            <p:ph type="sldNum" sz="quarter" idx="12"/>
          </p:nvPr>
        </p:nvSpPr>
        <p:spPr/>
        <p:txBody>
          <a:bodyPr/>
          <a:lstStyle/>
          <a:p>
            <a:fld id="{11C0DFE0-3F81-4F63-968A-8FC5AF7F48E4}" type="slidenum">
              <a:rPr lang="en-GB" smtClean="0"/>
              <a:t>‹#›</a:t>
            </a:fld>
            <a:endParaRPr lang="en-GB"/>
          </a:p>
        </p:txBody>
      </p:sp>
    </p:spTree>
    <p:extLst>
      <p:ext uri="{BB962C8B-B14F-4D97-AF65-F5344CB8AC3E}">
        <p14:creationId xmlns:p14="http://schemas.microsoft.com/office/powerpoint/2010/main" val="131194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6907-BB30-61B9-9A9F-27596ABE57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DDFAB6-7B0F-3AD2-4C1D-99BF8EC0B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DCF198-3006-1CF5-31A9-2C056822843B}"/>
              </a:ext>
            </a:extLst>
          </p:cNvPr>
          <p:cNvSpPr>
            <a:spLocks noGrp="1"/>
          </p:cNvSpPr>
          <p:nvPr>
            <p:ph type="dt" sz="half" idx="10"/>
          </p:nvPr>
        </p:nvSpPr>
        <p:spPr/>
        <p:txBody>
          <a:bodyPr/>
          <a:lstStyle/>
          <a:p>
            <a:fld id="{8E2B1ACA-33DA-4A26-B7E4-8474B1EB3A8B}" type="datetimeFigureOut">
              <a:rPr lang="en-GB" smtClean="0"/>
              <a:t>20/03/2023</a:t>
            </a:fld>
            <a:endParaRPr lang="en-GB"/>
          </a:p>
        </p:txBody>
      </p:sp>
      <p:sp>
        <p:nvSpPr>
          <p:cNvPr id="5" name="Footer Placeholder 4">
            <a:extLst>
              <a:ext uri="{FF2B5EF4-FFF2-40B4-BE49-F238E27FC236}">
                <a16:creationId xmlns:a16="http://schemas.microsoft.com/office/drawing/2014/main" id="{D8579640-EA6D-A4A1-E95C-C47CEE74F8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315BE1-0CF5-5337-B743-A99A0D83BA71}"/>
              </a:ext>
            </a:extLst>
          </p:cNvPr>
          <p:cNvSpPr>
            <a:spLocks noGrp="1"/>
          </p:cNvSpPr>
          <p:nvPr>
            <p:ph type="sldNum" sz="quarter" idx="12"/>
          </p:nvPr>
        </p:nvSpPr>
        <p:spPr/>
        <p:txBody>
          <a:bodyPr/>
          <a:lstStyle/>
          <a:p>
            <a:fld id="{11C0DFE0-3F81-4F63-968A-8FC5AF7F48E4}" type="slidenum">
              <a:rPr lang="en-GB" smtClean="0"/>
              <a:t>‹#›</a:t>
            </a:fld>
            <a:endParaRPr lang="en-GB"/>
          </a:p>
        </p:txBody>
      </p:sp>
    </p:spTree>
    <p:extLst>
      <p:ext uri="{BB962C8B-B14F-4D97-AF65-F5344CB8AC3E}">
        <p14:creationId xmlns:p14="http://schemas.microsoft.com/office/powerpoint/2010/main" val="128851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C1BA-D50C-46B0-191A-9FB1B04719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B8E3C7-25FC-E993-C92D-C730C24A12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072194-1D14-9712-34FF-0AC19AA2EA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CCB388-2812-F8B9-4E5F-8C0DA3D82192}"/>
              </a:ext>
            </a:extLst>
          </p:cNvPr>
          <p:cNvSpPr>
            <a:spLocks noGrp="1"/>
          </p:cNvSpPr>
          <p:nvPr>
            <p:ph type="dt" sz="half" idx="10"/>
          </p:nvPr>
        </p:nvSpPr>
        <p:spPr/>
        <p:txBody>
          <a:bodyPr/>
          <a:lstStyle/>
          <a:p>
            <a:fld id="{8E2B1ACA-33DA-4A26-B7E4-8474B1EB3A8B}" type="datetimeFigureOut">
              <a:rPr lang="en-GB" smtClean="0"/>
              <a:t>20/03/2023</a:t>
            </a:fld>
            <a:endParaRPr lang="en-GB"/>
          </a:p>
        </p:txBody>
      </p:sp>
      <p:sp>
        <p:nvSpPr>
          <p:cNvPr id="6" name="Footer Placeholder 5">
            <a:extLst>
              <a:ext uri="{FF2B5EF4-FFF2-40B4-BE49-F238E27FC236}">
                <a16:creationId xmlns:a16="http://schemas.microsoft.com/office/drawing/2014/main" id="{C496AEE9-2BDD-E3F3-13AC-B273CF7CF9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9C2D82-DCF4-2C37-DC7E-2650338E751C}"/>
              </a:ext>
            </a:extLst>
          </p:cNvPr>
          <p:cNvSpPr>
            <a:spLocks noGrp="1"/>
          </p:cNvSpPr>
          <p:nvPr>
            <p:ph type="sldNum" sz="quarter" idx="12"/>
          </p:nvPr>
        </p:nvSpPr>
        <p:spPr/>
        <p:txBody>
          <a:bodyPr/>
          <a:lstStyle/>
          <a:p>
            <a:fld id="{11C0DFE0-3F81-4F63-968A-8FC5AF7F48E4}" type="slidenum">
              <a:rPr lang="en-GB" smtClean="0"/>
              <a:t>‹#›</a:t>
            </a:fld>
            <a:endParaRPr lang="en-GB"/>
          </a:p>
        </p:txBody>
      </p:sp>
    </p:spTree>
    <p:extLst>
      <p:ext uri="{BB962C8B-B14F-4D97-AF65-F5344CB8AC3E}">
        <p14:creationId xmlns:p14="http://schemas.microsoft.com/office/powerpoint/2010/main" val="427805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5248-49EE-C0F9-EE94-11F784D756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C34463-159B-1E58-65A4-18515950B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32416E-43AD-DA32-5A4A-B09BC1714B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CA1653-C032-63E9-880B-DE715A44E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2DDD67-4757-06C6-BC11-6C422B552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27C540-9CC0-0F61-9B51-0FF4E507F38B}"/>
              </a:ext>
            </a:extLst>
          </p:cNvPr>
          <p:cNvSpPr>
            <a:spLocks noGrp="1"/>
          </p:cNvSpPr>
          <p:nvPr>
            <p:ph type="dt" sz="half" idx="10"/>
          </p:nvPr>
        </p:nvSpPr>
        <p:spPr/>
        <p:txBody>
          <a:bodyPr/>
          <a:lstStyle/>
          <a:p>
            <a:fld id="{8E2B1ACA-33DA-4A26-B7E4-8474B1EB3A8B}" type="datetimeFigureOut">
              <a:rPr lang="en-GB" smtClean="0"/>
              <a:t>20/03/2023</a:t>
            </a:fld>
            <a:endParaRPr lang="en-GB"/>
          </a:p>
        </p:txBody>
      </p:sp>
      <p:sp>
        <p:nvSpPr>
          <p:cNvPr id="8" name="Footer Placeholder 7">
            <a:extLst>
              <a:ext uri="{FF2B5EF4-FFF2-40B4-BE49-F238E27FC236}">
                <a16:creationId xmlns:a16="http://schemas.microsoft.com/office/drawing/2014/main" id="{7B8862DB-2B22-1874-EE89-880C2DF485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BC6080-5974-BBF8-9382-0B44A95D554A}"/>
              </a:ext>
            </a:extLst>
          </p:cNvPr>
          <p:cNvSpPr>
            <a:spLocks noGrp="1"/>
          </p:cNvSpPr>
          <p:nvPr>
            <p:ph type="sldNum" sz="quarter" idx="12"/>
          </p:nvPr>
        </p:nvSpPr>
        <p:spPr/>
        <p:txBody>
          <a:bodyPr/>
          <a:lstStyle/>
          <a:p>
            <a:fld id="{11C0DFE0-3F81-4F63-968A-8FC5AF7F48E4}" type="slidenum">
              <a:rPr lang="en-GB" smtClean="0"/>
              <a:t>‹#›</a:t>
            </a:fld>
            <a:endParaRPr lang="en-GB"/>
          </a:p>
        </p:txBody>
      </p:sp>
    </p:spTree>
    <p:extLst>
      <p:ext uri="{BB962C8B-B14F-4D97-AF65-F5344CB8AC3E}">
        <p14:creationId xmlns:p14="http://schemas.microsoft.com/office/powerpoint/2010/main" val="189978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5CEB-9D95-C2FE-79A7-52D46A524A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FE29B7-3B73-C40A-A530-C9F4C278C548}"/>
              </a:ext>
            </a:extLst>
          </p:cNvPr>
          <p:cNvSpPr>
            <a:spLocks noGrp="1"/>
          </p:cNvSpPr>
          <p:nvPr>
            <p:ph type="dt" sz="half" idx="10"/>
          </p:nvPr>
        </p:nvSpPr>
        <p:spPr/>
        <p:txBody>
          <a:bodyPr/>
          <a:lstStyle/>
          <a:p>
            <a:fld id="{8E2B1ACA-33DA-4A26-B7E4-8474B1EB3A8B}" type="datetimeFigureOut">
              <a:rPr lang="en-GB" smtClean="0"/>
              <a:t>20/03/2023</a:t>
            </a:fld>
            <a:endParaRPr lang="en-GB"/>
          </a:p>
        </p:txBody>
      </p:sp>
      <p:sp>
        <p:nvSpPr>
          <p:cNvPr id="4" name="Footer Placeholder 3">
            <a:extLst>
              <a:ext uri="{FF2B5EF4-FFF2-40B4-BE49-F238E27FC236}">
                <a16:creationId xmlns:a16="http://schemas.microsoft.com/office/drawing/2014/main" id="{5FAAFC7C-22EB-39AE-F0F3-3E5FB27B4D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8184DA-481F-55B7-23E8-5543E3369185}"/>
              </a:ext>
            </a:extLst>
          </p:cNvPr>
          <p:cNvSpPr>
            <a:spLocks noGrp="1"/>
          </p:cNvSpPr>
          <p:nvPr>
            <p:ph type="sldNum" sz="quarter" idx="12"/>
          </p:nvPr>
        </p:nvSpPr>
        <p:spPr/>
        <p:txBody>
          <a:bodyPr/>
          <a:lstStyle/>
          <a:p>
            <a:fld id="{11C0DFE0-3F81-4F63-968A-8FC5AF7F48E4}" type="slidenum">
              <a:rPr lang="en-GB" smtClean="0"/>
              <a:t>‹#›</a:t>
            </a:fld>
            <a:endParaRPr lang="en-GB"/>
          </a:p>
        </p:txBody>
      </p:sp>
    </p:spTree>
    <p:extLst>
      <p:ext uri="{BB962C8B-B14F-4D97-AF65-F5344CB8AC3E}">
        <p14:creationId xmlns:p14="http://schemas.microsoft.com/office/powerpoint/2010/main" val="71650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C2AF9-7C8E-6994-9D56-1035B10B4191}"/>
              </a:ext>
            </a:extLst>
          </p:cNvPr>
          <p:cNvSpPr>
            <a:spLocks noGrp="1"/>
          </p:cNvSpPr>
          <p:nvPr>
            <p:ph type="dt" sz="half" idx="10"/>
          </p:nvPr>
        </p:nvSpPr>
        <p:spPr/>
        <p:txBody>
          <a:bodyPr/>
          <a:lstStyle/>
          <a:p>
            <a:fld id="{8E2B1ACA-33DA-4A26-B7E4-8474B1EB3A8B}" type="datetimeFigureOut">
              <a:rPr lang="en-GB" smtClean="0"/>
              <a:t>20/03/2023</a:t>
            </a:fld>
            <a:endParaRPr lang="en-GB"/>
          </a:p>
        </p:txBody>
      </p:sp>
      <p:sp>
        <p:nvSpPr>
          <p:cNvPr id="3" name="Footer Placeholder 2">
            <a:extLst>
              <a:ext uri="{FF2B5EF4-FFF2-40B4-BE49-F238E27FC236}">
                <a16:creationId xmlns:a16="http://schemas.microsoft.com/office/drawing/2014/main" id="{92FE83D3-BA87-A3E6-D17A-82B430D557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75895F-FBFC-DFAB-42BC-9157EF7E9C7B}"/>
              </a:ext>
            </a:extLst>
          </p:cNvPr>
          <p:cNvSpPr>
            <a:spLocks noGrp="1"/>
          </p:cNvSpPr>
          <p:nvPr>
            <p:ph type="sldNum" sz="quarter" idx="12"/>
          </p:nvPr>
        </p:nvSpPr>
        <p:spPr/>
        <p:txBody>
          <a:bodyPr/>
          <a:lstStyle/>
          <a:p>
            <a:fld id="{11C0DFE0-3F81-4F63-968A-8FC5AF7F48E4}" type="slidenum">
              <a:rPr lang="en-GB" smtClean="0"/>
              <a:t>‹#›</a:t>
            </a:fld>
            <a:endParaRPr lang="en-GB"/>
          </a:p>
        </p:txBody>
      </p:sp>
    </p:spTree>
    <p:extLst>
      <p:ext uri="{BB962C8B-B14F-4D97-AF65-F5344CB8AC3E}">
        <p14:creationId xmlns:p14="http://schemas.microsoft.com/office/powerpoint/2010/main" val="367567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0DF4-73A6-E386-0F0D-613C6562B7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0D2EBF-489B-A694-6FBF-8A8D07EA5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031E5E-4C5F-9EBB-B800-36FA6B366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30474-AF6D-0A60-FD1A-EDBCAB5C6CF7}"/>
              </a:ext>
            </a:extLst>
          </p:cNvPr>
          <p:cNvSpPr>
            <a:spLocks noGrp="1"/>
          </p:cNvSpPr>
          <p:nvPr>
            <p:ph type="dt" sz="half" idx="10"/>
          </p:nvPr>
        </p:nvSpPr>
        <p:spPr/>
        <p:txBody>
          <a:bodyPr/>
          <a:lstStyle/>
          <a:p>
            <a:fld id="{8E2B1ACA-33DA-4A26-B7E4-8474B1EB3A8B}" type="datetimeFigureOut">
              <a:rPr lang="en-GB" smtClean="0"/>
              <a:t>20/03/2023</a:t>
            </a:fld>
            <a:endParaRPr lang="en-GB"/>
          </a:p>
        </p:txBody>
      </p:sp>
      <p:sp>
        <p:nvSpPr>
          <p:cNvPr id="6" name="Footer Placeholder 5">
            <a:extLst>
              <a:ext uri="{FF2B5EF4-FFF2-40B4-BE49-F238E27FC236}">
                <a16:creationId xmlns:a16="http://schemas.microsoft.com/office/drawing/2014/main" id="{169BA35C-AC1D-BDDB-92A2-C798075A66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F4E5F1-73C1-9803-C946-7738EB67E145}"/>
              </a:ext>
            </a:extLst>
          </p:cNvPr>
          <p:cNvSpPr>
            <a:spLocks noGrp="1"/>
          </p:cNvSpPr>
          <p:nvPr>
            <p:ph type="sldNum" sz="quarter" idx="12"/>
          </p:nvPr>
        </p:nvSpPr>
        <p:spPr/>
        <p:txBody>
          <a:bodyPr/>
          <a:lstStyle/>
          <a:p>
            <a:fld id="{11C0DFE0-3F81-4F63-968A-8FC5AF7F48E4}" type="slidenum">
              <a:rPr lang="en-GB" smtClean="0"/>
              <a:t>‹#›</a:t>
            </a:fld>
            <a:endParaRPr lang="en-GB"/>
          </a:p>
        </p:txBody>
      </p:sp>
    </p:spTree>
    <p:extLst>
      <p:ext uri="{BB962C8B-B14F-4D97-AF65-F5344CB8AC3E}">
        <p14:creationId xmlns:p14="http://schemas.microsoft.com/office/powerpoint/2010/main" val="94040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7A2D-065A-2501-3B47-3FDC3DEA6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8453F7-9C93-2BFB-3C6D-9CC0A9AB9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7010E3-1D1D-41AA-5F47-AEF823A37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CDB1F-DD8C-9777-908D-FFFA5DD5936A}"/>
              </a:ext>
            </a:extLst>
          </p:cNvPr>
          <p:cNvSpPr>
            <a:spLocks noGrp="1"/>
          </p:cNvSpPr>
          <p:nvPr>
            <p:ph type="dt" sz="half" idx="10"/>
          </p:nvPr>
        </p:nvSpPr>
        <p:spPr/>
        <p:txBody>
          <a:bodyPr/>
          <a:lstStyle/>
          <a:p>
            <a:fld id="{8E2B1ACA-33DA-4A26-B7E4-8474B1EB3A8B}" type="datetimeFigureOut">
              <a:rPr lang="en-GB" smtClean="0"/>
              <a:t>20/03/2023</a:t>
            </a:fld>
            <a:endParaRPr lang="en-GB"/>
          </a:p>
        </p:txBody>
      </p:sp>
      <p:sp>
        <p:nvSpPr>
          <p:cNvPr id="6" name="Footer Placeholder 5">
            <a:extLst>
              <a:ext uri="{FF2B5EF4-FFF2-40B4-BE49-F238E27FC236}">
                <a16:creationId xmlns:a16="http://schemas.microsoft.com/office/drawing/2014/main" id="{E07EE761-5B43-7943-ECB6-B1EA49E503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26D2B1-5A4C-72E4-95CB-4A4B5166DB34}"/>
              </a:ext>
            </a:extLst>
          </p:cNvPr>
          <p:cNvSpPr>
            <a:spLocks noGrp="1"/>
          </p:cNvSpPr>
          <p:nvPr>
            <p:ph type="sldNum" sz="quarter" idx="12"/>
          </p:nvPr>
        </p:nvSpPr>
        <p:spPr/>
        <p:txBody>
          <a:bodyPr/>
          <a:lstStyle/>
          <a:p>
            <a:fld id="{11C0DFE0-3F81-4F63-968A-8FC5AF7F48E4}" type="slidenum">
              <a:rPr lang="en-GB" smtClean="0"/>
              <a:t>‹#›</a:t>
            </a:fld>
            <a:endParaRPr lang="en-GB"/>
          </a:p>
        </p:txBody>
      </p:sp>
    </p:spTree>
    <p:extLst>
      <p:ext uri="{BB962C8B-B14F-4D97-AF65-F5344CB8AC3E}">
        <p14:creationId xmlns:p14="http://schemas.microsoft.com/office/powerpoint/2010/main" val="425114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89EF1-9115-13B6-B108-ADA53DFC22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32364E-EF61-420F-5688-8DF16C396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FA7BF6-AD0F-40AC-38D6-491DB0C18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B1ACA-33DA-4A26-B7E4-8474B1EB3A8B}" type="datetimeFigureOut">
              <a:rPr lang="en-GB" smtClean="0"/>
              <a:t>20/03/2023</a:t>
            </a:fld>
            <a:endParaRPr lang="en-GB"/>
          </a:p>
        </p:txBody>
      </p:sp>
      <p:sp>
        <p:nvSpPr>
          <p:cNvPr id="5" name="Footer Placeholder 4">
            <a:extLst>
              <a:ext uri="{FF2B5EF4-FFF2-40B4-BE49-F238E27FC236}">
                <a16:creationId xmlns:a16="http://schemas.microsoft.com/office/drawing/2014/main" id="{ABCB5C40-9B30-6666-3050-201CA144A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5181D5-E26F-CAF8-1C51-D850C92DE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0DFE0-3F81-4F63-968A-8FC5AF7F48E4}" type="slidenum">
              <a:rPr lang="en-GB" smtClean="0"/>
              <a:t>‹#›</a:t>
            </a:fld>
            <a:endParaRPr lang="en-GB"/>
          </a:p>
        </p:txBody>
      </p:sp>
    </p:spTree>
    <p:extLst>
      <p:ext uri="{BB962C8B-B14F-4D97-AF65-F5344CB8AC3E}">
        <p14:creationId xmlns:p14="http://schemas.microsoft.com/office/powerpoint/2010/main" val="1493166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customXml" Target="../ink/ink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oxford.anglican.org/environment-and-social-justice/environmental-action/xdb/ecohub/" TargetMode="External"/><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hyperlink" Target="mailto:environment@oxford.anglican.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facebook.com/groups/greenshoot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mailto:environment@oxford.anglican.org" TargetMode="External"/><Relationship Id="rId5" Type="http://schemas.openxmlformats.org/officeDocument/2006/relationships/hyperlink" Target="mailto:Hannah.mann@oxford.anglican.org"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ree, outdoor, grass, fence&#10;&#10;Description automatically generated">
            <a:extLst>
              <a:ext uri="{FF2B5EF4-FFF2-40B4-BE49-F238E27FC236}">
                <a16:creationId xmlns:a16="http://schemas.microsoft.com/office/drawing/2014/main" id="{81CCD071-B9D3-27DF-72D7-AB4776C2542A}"/>
              </a:ext>
            </a:extLst>
          </p:cNvPr>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8CBCC490-1C84-45F7-BDA0-036A505AB7F4}"/>
              </a:ext>
            </a:extLst>
          </p:cNvPr>
          <p:cNvGrpSpPr/>
          <p:nvPr/>
        </p:nvGrpSpPr>
        <p:grpSpPr>
          <a:xfrm>
            <a:off x="12839" y="5927421"/>
            <a:ext cx="12166923" cy="756408"/>
            <a:chOff x="12839" y="5927421"/>
            <a:chExt cx="12166923" cy="756408"/>
          </a:xfrm>
        </p:grpSpPr>
        <p:pic>
          <p:nvPicPr>
            <p:cNvPr id="8" name="Picture 7">
              <a:extLst>
                <a:ext uri="{FF2B5EF4-FFF2-40B4-BE49-F238E27FC236}">
                  <a16:creationId xmlns:a16="http://schemas.microsoft.com/office/drawing/2014/main" id="{AB948CD2-0F7E-4C0A-A93B-C84F156A0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9" y="5937069"/>
              <a:ext cx="6400800" cy="746760"/>
            </a:xfrm>
            <a:prstGeom prst="rect">
              <a:avLst/>
            </a:prstGeom>
          </p:spPr>
        </p:pic>
        <p:pic>
          <p:nvPicPr>
            <p:cNvPr id="9" name="Picture 8">
              <a:extLst>
                <a:ext uri="{FF2B5EF4-FFF2-40B4-BE49-F238E27FC236}">
                  <a16:creationId xmlns:a16="http://schemas.microsoft.com/office/drawing/2014/main" id="{08C6A334-F246-470A-B1AA-A7BA83943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8962" y="5927421"/>
              <a:ext cx="6400800" cy="746760"/>
            </a:xfrm>
            <a:prstGeom prst="rect">
              <a:avLst/>
            </a:prstGeom>
          </p:spPr>
        </p:pic>
      </p:grpSp>
      <p:sp>
        <p:nvSpPr>
          <p:cNvPr id="3" name="TextBox 2">
            <a:extLst>
              <a:ext uri="{FF2B5EF4-FFF2-40B4-BE49-F238E27FC236}">
                <a16:creationId xmlns:a16="http://schemas.microsoft.com/office/drawing/2014/main" id="{E2C0C5F5-C62D-6F53-8664-95394A370C40}"/>
              </a:ext>
            </a:extLst>
          </p:cNvPr>
          <p:cNvSpPr txBox="1"/>
          <p:nvPr/>
        </p:nvSpPr>
        <p:spPr>
          <a:xfrm>
            <a:off x="1605280" y="1361440"/>
            <a:ext cx="8554720" cy="3293209"/>
          </a:xfrm>
          <a:prstGeom prst="rect">
            <a:avLst/>
          </a:prstGeom>
          <a:noFill/>
        </p:spPr>
        <p:txBody>
          <a:bodyPr wrap="square" rtlCol="0">
            <a:spAutoFit/>
          </a:bodyPr>
          <a:lstStyle/>
          <a:p>
            <a:pPr algn="ctr"/>
            <a:r>
              <a:rPr lang="en-GB" sz="4800" b="1">
                <a:solidFill>
                  <a:schemeClr val="accent1">
                    <a:lumMod val="50000"/>
                  </a:schemeClr>
                </a:solidFill>
              </a:rPr>
              <a:t>Caring for Creation </a:t>
            </a:r>
          </a:p>
          <a:p>
            <a:pPr algn="ctr"/>
            <a:r>
              <a:rPr lang="en-GB" sz="4800" b="1">
                <a:solidFill>
                  <a:schemeClr val="accent1">
                    <a:lumMod val="50000"/>
                  </a:schemeClr>
                </a:solidFill>
              </a:rPr>
              <a:t>during a cost-of-living crisis</a:t>
            </a:r>
          </a:p>
          <a:p>
            <a:pPr algn="ctr"/>
            <a:endParaRPr lang="en-GB" sz="4800" b="1">
              <a:solidFill>
                <a:schemeClr val="accent1">
                  <a:lumMod val="50000"/>
                </a:schemeClr>
              </a:solidFill>
            </a:endParaRPr>
          </a:p>
          <a:p>
            <a:pPr algn="ctr"/>
            <a:r>
              <a:rPr lang="en-GB" sz="3200">
                <a:solidFill>
                  <a:schemeClr val="accent1">
                    <a:lumMod val="50000"/>
                  </a:schemeClr>
                </a:solidFill>
              </a:rPr>
              <a:t>Hannah Mann</a:t>
            </a:r>
          </a:p>
          <a:p>
            <a:pPr algn="ctr"/>
            <a:r>
              <a:rPr lang="en-GB" sz="3200">
                <a:solidFill>
                  <a:schemeClr val="accent1">
                    <a:lumMod val="50000"/>
                  </a:schemeClr>
                </a:solidFill>
              </a:rPr>
              <a:t>Environment Programme Manager</a:t>
            </a:r>
          </a:p>
        </p:txBody>
      </p:sp>
      <p:pic>
        <p:nvPicPr>
          <p:cNvPr id="5" name="Picture 5" descr="A picture containing text, sign&#10;&#10;Description automatically generated">
            <a:extLst>
              <a:ext uri="{FF2B5EF4-FFF2-40B4-BE49-F238E27FC236}">
                <a16:creationId xmlns:a16="http://schemas.microsoft.com/office/drawing/2014/main" id="{5443D2D2-DC9F-3865-CCD2-25401AFCB5BE}"/>
              </a:ext>
            </a:extLst>
          </p:cNvPr>
          <p:cNvPicPr>
            <a:picLocks noChangeAspect="1"/>
          </p:cNvPicPr>
          <p:nvPr/>
        </p:nvPicPr>
        <p:blipFill>
          <a:blip r:embed="rId5"/>
          <a:stretch>
            <a:fillRect/>
          </a:stretch>
        </p:blipFill>
        <p:spPr>
          <a:xfrm>
            <a:off x="4515757" y="4869319"/>
            <a:ext cx="2743200" cy="947505"/>
          </a:xfrm>
          <a:prstGeom prst="rect">
            <a:avLst/>
          </a:prstGeom>
        </p:spPr>
      </p:pic>
    </p:spTree>
    <p:extLst>
      <p:ext uri="{BB962C8B-B14F-4D97-AF65-F5344CB8AC3E}">
        <p14:creationId xmlns:p14="http://schemas.microsoft.com/office/powerpoint/2010/main" val="418104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EFA64F-B31E-44CA-83DC-0E6065A06C55}"/>
              </a:ext>
            </a:extLst>
          </p:cNvPr>
          <p:cNvGrpSpPr/>
          <p:nvPr/>
        </p:nvGrpSpPr>
        <p:grpSpPr>
          <a:xfrm>
            <a:off x="12839" y="5927421"/>
            <a:ext cx="12166923" cy="756408"/>
            <a:chOff x="12839" y="5927421"/>
            <a:chExt cx="12166923" cy="756408"/>
          </a:xfrm>
        </p:grpSpPr>
        <p:pic>
          <p:nvPicPr>
            <p:cNvPr id="5" name="Picture 4">
              <a:extLst>
                <a:ext uri="{FF2B5EF4-FFF2-40B4-BE49-F238E27FC236}">
                  <a16:creationId xmlns:a16="http://schemas.microsoft.com/office/drawing/2014/main" id="{04362741-9A75-49CC-9CB2-09E5D998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9" y="5937069"/>
              <a:ext cx="6400800" cy="746760"/>
            </a:xfrm>
            <a:prstGeom prst="rect">
              <a:avLst/>
            </a:prstGeom>
          </p:spPr>
        </p:pic>
        <p:pic>
          <p:nvPicPr>
            <p:cNvPr id="6" name="Picture 5">
              <a:extLst>
                <a:ext uri="{FF2B5EF4-FFF2-40B4-BE49-F238E27FC236}">
                  <a16:creationId xmlns:a16="http://schemas.microsoft.com/office/drawing/2014/main" id="{16831B89-D361-4112-9687-CADF06773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962" y="5927421"/>
              <a:ext cx="6400800" cy="746760"/>
            </a:xfrm>
            <a:prstGeom prst="rect">
              <a:avLst/>
            </a:prstGeom>
          </p:spPr>
        </p:pic>
      </p:grpSp>
      <p:sp>
        <p:nvSpPr>
          <p:cNvPr id="8" name="Title 1">
            <a:extLst>
              <a:ext uri="{FF2B5EF4-FFF2-40B4-BE49-F238E27FC236}">
                <a16:creationId xmlns:a16="http://schemas.microsoft.com/office/drawing/2014/main" id="{F0169309-960D-47F9-9077-8CEA66E75192}"/>
              </a:ext>
            </a:extLst>
          </p:cNvPr>
          <p:cNvSpPr txBox="1">
            <a:spLocks/>
          </p:cNvSpPr>
          <p:nvPr/>
        </p:nvSpPr>
        <p:spPr>
          <a:xfrm>
            <a:off x="1645557" y="809626"/>
            <a:ext cx="8683171" cy="953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a:latin typeface="+mn-lt"/>
              <a:cs typeface="Calibri"/>
            </a:endParaRPr>
          </a:p>
        </p:txBody>
      </p:sp>
      <p:sp>
        <p:nvSpPr>
          <p:cNvPr id="2" name="TextBox 1">
            <a:extLst>
              <a:ext uri="{FF2B5EF4-FFF2-40B4-BE49-F238E27FC236}">
                <a16:creationId xmlns:a16="http://schemas.microsoft.com/office/drawing/2014/main" id="{40390F6B-3E41-D9CD-9FD3-000E5DE7683B}"/>
              </a:ext>
            </a:extLst>
          </p:cNvPr>
          <p:cNvSpPr txBox="1"/>
          <p:nvPr/>
        </p:nvSpPr>
        <p:spPr>
          <a:xfrm>
            <a:off x="2699439" y="552996"/>
            <a:ext cx="61590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chemeClr val="accent1">
                    <a:lumMod val="75000"/>
                  </a:schemeClr>
                </a:solidFill>
                <a:cs typeface="Calibri"/>
              </a:rPr>
              <a:t>Why are we here?</a:t>
            </a:r>
          </a:p>
        </p:txBody>
      </p:sp>
      <p:pic>
        <p:nvPicPr>
          <p:cNvPr id="3" name="Picture 2">
            <a:extLst>
              <a:ext uri="{FF2B5EF4-FFF2-40B4-BE49-F238E27FC236}">
                <a16:creationId xmlns:a16="http://schemas.microsoft.com/office/drawing/2014/main" id="{6CF47377-A657-F5E8-4CC5-9983845570E1}"/>
              </a:ext>
            </a:extLst>
          </p:cNvPr>
          <p:cNvPicPr>
            <a:picLocks noChangeAspect="1"/>
          </p:cNvPicPr>
          <p:nvPr/>
        </p:nvPicPr>
        <p:blipFill>
          <a:blip r:embed="rId4"/>
          <a:stretch>
            <a:fillRect/>
          </a:stretch>
        </p:blipFill>
        <p:spPr>
          <a:xfrm>
            <a:off x="841602" y="1338390"/>
            <a:ext cx="4937360" cy="3289465"/>
          </a:xfrm>
          <a:prstGeom prst="rect">
            <a:avLst/>
          </a:prstGeom>
        </p:spPr>
      </p:pic>
      <p:pic>
        <p:nvPicPr>
          <p:cNvPr id="9" name="Picture 8">
            <a:extLst>
              <a:ext uri="{FF2B5EF4-FFF2-40B4-BE49-F238E27FC236}">
                <a16:creationId xmlns:a16="http://schemas.microsoft.com/office/drawing/2014/main" id="{3D31BEA5-E226-69F1-3AE9-D8135D2788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668" y="1319357"/>
            <a:ext cx="4937360" cy="33084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a:extLst>
              <a:ext uri="{FF2B5EF4-FFF2-40B4-BE49-F238E27FC236}">
                <a16:creationId xmlns:a16="http://schemas.microsoft.com/office/drawing/2014/main" id="{B98F5ADD-7B84-AEAF-B727-11057F0EAF81}"/>
              </a:ext>
            </a:extLst>
          </p:cNvPr>
          <p:cNvSpPr txBox="1"/>
          <p:nvPr/>
        </p:nvSpPr>
        <p:spPr>
          <a:xfrm>
            <a:off x="2786742" y="4901823"/>
            <a:ext cx="6400800" cy="923330"/>
          </a:xfrm>
          <a:prstGeom prst="rect">
            <a:avLst/>
          </a:prstGeom>
          <a:noFill/>
        </p:spPr>
        <p:txBody>
          <a:bodyPr wrap="square">
            <a:spAutoFit/>
          </a:bodyPr>
          <a:lstStyle/>
          <a:p>
            <a:pPr algn="ctr"/>
            <a:r>
              <a:rPr lang="en-US" b="0" i="0">
                <a:solidFill>
                  <a:schemeClr val="accent1">
                    <a:lumMod val="75000"/>
                  </a:schemeClr>
                </a:solidFill>
                <a:effectLst/>
                <a:latin typeface="Roboto" panose="02000000000000000000" pitchFamily="2" charset="0"/>
              </a:rPr>
              <a:t>The warmest seven years on record have all been since 2015</a:t>
            </a:r>
          </a:p>
          <a:p>
            <a:pPr algn="ctr"/>
            <a:r>
              <a:rPr lang="en-US" b="1">
                <a:solidFill>
                  <a:schemeClr val="accent1">
                    <a:lumMod val="75000"/>
                  </a:schemeClr>
                </a:solidFill>
                <a:latin typeface="Roboto" panose="02000000000000000000" pitchFamily="2" charset="0"/>
              </a:rPr>
              <a:t>This July (2022) saw the highest ever temperature recorded in the UK, and has been the driest July on record</a:t>
            </a:r>
            <a:endParaRPr lang="en-GB" b="1">
              <a:solidFill>
                <a:schemeClr val="accent1">
                  <a:lumMod val="75000"/>
                </a:schemeClr>
              </a:solidFill>
            </a:endParaRPr>
          </a:p>
        </p:txBody>
      </p:sp>
    </p:spTree>
    <p:extLst>
      <p:ext uri="{BB962C8B-B14F-4D97-AF65-F5344CB8AC3E}">
        <p14:creationId xmlns:p14="http://schemas.microsoft.com/office/powerpoint/2010/main" val="420913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glican Graphics – Parish Church Websites">
            <a:extLst>
              <a:ext uri="{FF2B5EF4-FFF2-40B4-BE49-F238E27FC236}">
                <a16:creationId xmlns:a16="http://schemas.microsoft.com/office/drawing/2014/main" id="{49204E8D-5F2C-4DEB-85AA-47CDE7D1D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834" y="2272769"/>
            <a:ext cx="2245130" cy="215363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D4F3A10A-093D-4C6B-99AC-FE997306BA8F}"/>
              </a:ext>
            </a:extLst>
          </p:cNvPr>
          <p:cNvSpPr txBox="1">
            <a:spLocks/>
          </p:cNvSpPr>
          <p:nvPr/>
        </p:nvSpPr>
        <p:spPr>
          <a:xfrm>
            <a:off x="8046994" y="1712984"/>
            <a:ext cx="3652641" cy="28788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300"/>
              </a:spcAft>
            </a:pPr>
            <a:endParaRPr lang="en-GB" sz="3100" i="1"/>
          </a:p>
          <a:p>
            <a:r>
              <a:rPr lang="en-GB" sz="2300" i="1">
                <a:solidFill>
                  <a:schemeClr val="accent1">
                    <a:lumMod val="75000"/>
                  </a:schemeClr>
                </a:solidFill>
              </a:rPr>
              <a:t>“Responding to climate change is an essential part of our responsibility to safeguard God’s creation” </a:t>
            </a:r>
          </a:p>
          <a:p>
            <a:r>
              <a:rPr lang="en-GB" sz="2300" b="1">
                <a:solidFill>
                  <a:schemeClr val="accent1">
                    <a:lumMod val="75000"/>
                  </a:schemeClr>
                </a:solidFill>
              </a:rPr>
              <a:t>Justin Welby, Archbishop of Canterbury</a:t>
            </a:r>
            <a:endParaRPr lang="en-GB" sz="2300" b="1" i="1">
              <a:solidFill>
                <a:schemeClr val="accent1">
                  <a:lumMod val="75000"/>
                </a:schemeClr>
              </a:solidFill>
            </a:endParaRPr>
          </a:p>
          <a:p>
            <a:pPr>
              <a:spcAft>
                <a:spcPts val="600"/>
              </a:spcAft>
            </a:pPr>
            <a:endParaRPr lang="en-GB">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8CBCC490-1C84-45F7-BDA0-036A505AB7F4}"/>
              </a:ext>
            </a:extLst>
          </p:cNvPr>
          <p:cNvGrpSpPr/>
          <p:nvPr/>
        </p:nvGrpSpPr>
        <p:grpSpPr>
          <a:xfrm>
            <a:off x="12839" y="5927421"/>
            <a:ext cx="12166923" cy="756408"/>
            <a:chOff x="12839" y="5927421"/>
            <a:chExt cx="12166923" cy="756408"/>
          </a:xfrm>
        </p:grpSpPr>
        <p:pic>
          <p:nvPicPr>
            <p:cNvPr id="8" name="Picture 7">
              <a:extLst>
                <a:ext uri="{FF2B5EF4-FFF2-40B4-BE49-F238E27FC236}">
                  <a16:creationId xmlns:a16="http://schemas.microsoft.com/office/drawing/2014/main" id="{AB948CD2-0F7E-4C0A-A93B-C84F156A0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9" y="5937069"/>
              <a:ext cx="6400800" cy="746760"/>
            </a:xfrm>
            <a:prstGeom prst="rect">
              <a:avLst/>
            </a:prstGeom>
          </p:spPr>
        </p:pic>
        <p:pic>
          <p:nvPicPr>
            <p:cNvPr id="9" name="Picture 8">
              <a:extLst>
                <a:ext uri="{FF2B5EF4-FFF2-40B4-BE49-F238E27FC236}">
                  <a16:creationId xmlns:a16="http://schemas.microsoft.com/office/drawing/2014/main" id="{08C6A334-F246-470A-B1AA-A7BA83943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8962" y="5927421"/>
              <a:ext cx="6400800" cy="746760"/>
            </a:xfrm>
            <a:prstGeom prst="rect">
              <a:avLst/>
            </a:prstGeom>
          </p:spPr>
        </p:pic>
      </p:grpSp>
      <p:sp>
        <p:nvSpPr>
          <p:cNvPr id="2" name="Oval 1">
            <a:extLst>
              <a:ext uri="{FF2B5EF4-FFF2-40B4-BE49-F238E27FC236}">
                <a16:creationId xmlns:a16="http://schemas.microsoft.com/office/drawing/2014/main" id="{5430D40F-BDFC-090E-5626-CC19E275EAB8}"/>
              </a:ext>
            </a:extLst>
          </p:cNvPr>
          <p:cNvSpPr/>
          <p:nvPr/>
        </p:nvSpPr>
        <p:spPr>
          <a:xfrm>
            <a:off x="3398943" y="345519"/>
            <a:ext cx="2156791" cy="2002593"/>
          </a:xfrm>
          <a:prstGeom prst="ellipse">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accent1">
                    <a:lumMod val="75000"/>
                  </a:schemeClr>
                </a:solidFill>
              </a:rPr>
              <a:t>To proclaim the good news of the kingdom</a:t>
            </a:r>
          </a:p>
        </p:txBody>
      </p:sp>
      <p:sp>
        <p:nvSpPr>
          <p:cNvPr id="3" name="Oval 2">
            <a:extLst>
              <a:ext uri="{FF2B5EF4-FFF2-40B4-BE49-F238E27FC236}">
                <a16:creationId xmlns:a16="http://schemas.microsoft.com/office/drawing/2014/main" id="{3010E653-E9DB-5C1E-B8D1-F34A35E02E72}"/>
              </a:ext>
            </a:extLst>
          </p:cNvPr>
          <p:cNvSpPr/>
          <p:nvPr/>
        </p:nvSpPr>
        <p:spPr>
          <a:xfrm>
            <a:off x="5321845" y="1606824"/>
            <a:ext cx="2012003" cy="1884258"/>
          </a:xfrm>
          <a:prstGeom prst="ellipse">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accent1">
                    <a:lumMod val="75000"/>
                  </a:schemeClr>
                </a:solidFill>
              </a:rPr>
              <a:t>To teach, baptise and nurture new believers</a:t>
            </a:r>
          </a:p>
        </p:txBody>
      </p:sp>
      <p:sp>
        <p:nvSpPr>
          <p:cNvPr id="5" name="Oval 4">
            <a:extLst>
              <a:ext uri="{FF2B5EF4-FFF2-40B4-BE49-F238E27FC236}">
                <a16:creationId xmlns:a16="http://schemas.microsoft.com/office/drawing/2014/main" id="{CAD0BF3E-255B-0936-BC18-0D7BB43B963F}"/>
              </a:ext>
            </a:extLst>
          </p:cNvPr>
          <p:cNvSpPr/>
          <p:nvPr/>
        </p:nvSpPr>
        <p:spPr>
          <a:xfrm>
            <a:off x="1412173" y="1606824"/>
            <a:ext cx="2245130" cy="217234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a:t>To strive to safeguard the integrity of creation, and sustain and renew the life of the earth</a:t>
            </a:r>
          </a:p>
        </p:txBody>
      </p:sp>
      <p:sp>
        <p:nvSpPr>
          <p:cNvPr id="6" name="Oval 5">
            <a:extLst>
              <a:ext uri="{FF2B5EF4-FFF2-40B4-BE49-F238E27FC236}">
                <a16:creationId xmlns:a16="http://schemas.microsoft.com/office/drawing/2014/main" id="{AA16D011-77FE-E029-EAFE-FAFCEEA6E6FA}"/>
              </a:ext>
            </a:extLst>
          </p:cNvPr>
          <p:cNvSpPr/>
          <p:nvPr/>
        </p:nvSpPr>
        <p:spPr>
          <a:xfrm>
            <a:off x="4943167" y="3682134"/>
            <a:ext cx="2156791" cy="2044588"/>
          </a:xfrm>
          <a:prstGeom prst="ellipse">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accent1">
                    <a:lumMod val="75000"/>
                  </a:schemeClr>
                </a:solidFill>
              </a:rPr>
              <a:t>To respond to human need by loving service</a:t>
            </a:r>
          </a:p>
        </p:txBody>
      </p:sp>
      <p:sp>
        <p:nvSpPr>
          <p:cNvPr id="10" name="Oval 9">
            <a:extLst>
              <a:ext uri="{FF2B5EF4-FFF2-40B4-BE49-F238E27FC236}">
                <a16:creationId xmlns:a16="http://schemas.microsoft.com/office/drawing/2014/main" id="{196574AC-F94C-F81D-94AF-789C8014B416}"/>
              </a:ext>
            </a:extLst>
          </p:cNvPr>
          <p:cNvSpPr/>
          <p:nvPr/>
        </p:nvSpPr>
        <p:spPr>
          <a:xfrm>
            <a:off x="2216161" y="3815347"/>
            <a:ext cx="2084424" cy="1972034"/>
          </a:xfrm>
          <a:prstGeom prst="ellipse">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accent1">
                    <a:lumMod val="75000"/>
                  </a:schemeClr>
                </a:solidFill>
              </a:rPr>
              <a:t>To seek to transform unjust structures of society</a:t>
            </a:r>
          </a:p>
        </p:txBody>
      </p:sp>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08F2B297-D71E-EAB0-C919-4FD21BFE70AA}"/>
                  </a:ext>
                </a:extLst>
              </p14:cNvPr>
              <p14:cNvContentPartPr/>
              <p14:nvPr/>
            </p14:nvContentPartPr>
            <p14:xfrm>
              <a:off x="3657303" y="2723071"/>
              <a:ext cx="360" cy="360"/>
            </p14:xfrm>
          </p:contentPart>
        </mc:Choice>
        <mc:Fallback xmlns="">
          <p:pic>
            <p:nvPicPr>
              <p:cNvPr id="23" name="Ink 22">
                <a:extLst>
                  <a:ext uri="{FF2B5EF4-FFF2-40B4-BE49-F238E27FC236}">
                    <a16:creationId xmlns:a16="http://schemas.microsoft.com/office/drawing/2014/main" id="{08F2B297-D71E-EAB0-C919-4FD21BFE70AA}"/>
                  </a:ext>
                </a:extLst>
              </p:cNvPr>
              <p:cNvPicPr/>
              <p:nvPr/>
            </p:nvPicPr>
            <p:blipFill>
              <a:blip r:embed="rId6"/>
              <a:stretch>
                <a:fillRect/>
              </a:stretch>
            </p:blipFill>
            <p:spPr>
              <a:xfrm>
                <a:off x="3648303" y="2714071"/>
                <a:ext cx="18000" cy="18000"/>
              </a:xfrm>
              <a:prstGeom prst="rect">
                <a:avLst/>
              </a:prstGeom>
            </p:spPr>
          </p:pic>
        </mc:Fallback>
      </mc:AlternateContent>
      <p:sp>
        <p:nvSpPr>
          <p:cNvPr id="1050" name="TextBox 1049">
            <a:extLst>
              <a:ext uri="{FF2B5EF4-FFF2-40B4-BE49-F238E27FC236}">
                <a16:creationId xmlns:a16="http://schemas.microsoft.com/office/drawing/2014/main" id="{4CD837BC-187F-6B95-0F21-2360D730FEA7}"/>
              </a:ext>
            </a:extLst>
          </p:cNvPr>
          <p:cNvSpPr txBox="1"/>
          <p:nvPr/>
        </p:nvSpPr>
        <p:spPr>
          <a:xfrm>
            <a:off x="215918" y="105151"/>
            <a:ext cx="2736003" cy="1200329"/>
          </a:xfrm>
          <a:prstGeom prst="rect">
            <a:avLst/>
          </a:prstGeom>
          <a:noFill/>
        </p:spPr>
        <p:txBody>
          <a:bodyPr wrap="square" rtlCol="0">
            <a:spAutoFit/>
          </a:bodyPr>
          <a:lstStyle/>
          <a:p>
            <a:r>
              <a:rPr lang="en-GB" sz="3600" b="1">
                <a:solidFill>
                  <a:schemeClr val="accent1">
                    <a:lumMod val="75000"/>
                  </a:schemeClr>
                </a:solidFill>
              </a:rPr>
              <a:t>Climate crisis – so what?</a:t>
            </a:r>
          </a:p>
        </p:txBody>
      </p:sp>
      <p:sp>
        <p:nvSpPr>
          <p:cNvPr id="1051" name="TextBox 1050">
            <a:extLst>
              <a:ext uri="{FF2B5EF4-FFF2-40B4-BE49-F238E27FC236}">
                <a16:creationId xmlns:a16="http://schemas.microsoft.com/office/drawing/2014/main" id="{1EEE0BAC-51C4-9F93-853E-165C6649CC02}"/>
              </a:ext>
            </a:extLst>
          </p:cNvPr>
          <p:cNvSpPr txBox="1"/>
          <p:nvPr/>
        </p:nvSpPr>
        <p:spPr>
          <a:xfrm>
            <a:off x="6304359" y="237284"/>
            <a:ext cx="5350006" cy="646331"/>
          </a:xfrm>
          <a:prstGeom prst="rect">
            <a:avLst/>
          </a:prstGeom>
          <a:noFill/>
        </p:spPr>
        <p:txBody>
          <a:bodyPr wrap="square" rtlCol="0">
            <a:spAutoFit/>
          </a:bodyPr>
          <a:lstStyle/>
          <a:p>
            <a:pPr algn="ctr"/>
            <a:r>
              <a:rPr lang="en-GB" sz="3600" b="1">
                <a:solidFill>
                  <a:schemeClr val="accent1">
                    <a:lumMod val="75000"/>
                  </a:schemeClr>
                </a:solidFill>
              </a:rPr>
              <a:t>The Five Marks of Mission</a:t>
            </a:r>
            <a:endParaRPr lang="en-GB" sz="2400" b="1">
              <a:solidFill>
                <a:schemeClr val="accent1">
                  <a:lumMod val="75000"/>
                </a:schemeClr>
              </a:solidFill>
            </a:endParaRPr>
          </a:p>
        </p:txBody>
      </p:sp>
    </p:spTree>
    <p:extLst>
      <p:ext uri="{BB962C8B-B14F-4D97-AF65-F5344CB8AC3E}">
        <p14:creationId xmlns:p14="http://schemas.microsoft.com/office/powerpoint/2010/main" val="261287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BCC490-1C84-45F7-BDA0-036A505AB7F4}"/>
              </a:ext>
            </a:extLst>
          </p:cNvPr>
          <p:cNvGrpSpPr/>
          <p:nvPr/>
        </p:nvGrpSpPr>
        <p:grpSpPr>
          <a:xfrm>
            <a:off x="12839" y="5927421"/>
            <a:ext cx="12166923" cy="756408"/>
            <a:chOff x="12839" y="5927421"/>
            <a:chExt cx="12166923" cy="756408"/>
          </a:xfrm>
        </p:grpSpPr>
        <p:pic>
          <p:nvPicPr>
            <p:cNvPr id="9" name="Picture 8">
              <a:extLst>
                <a:ext uri="{FF2B5EF4-FFF2-40B4-BE49-F238E27FC236}">
                  <a16:creationId xmlns:a16="http://schemas.microsoft.com/office/drawing/2014/main" id="{08C6A334-F246-470A-B1AA-A7BA83943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962" y="5927421"/>
              <a:ext cx="6400800" cy="746760"/>
            </a:xfrm>
            <a:prstGeom prst="rect">
              <a:avLst/>
            </a:prstGeom>
          </p:spPr>
        </p:pic>
        <p:pic>
          <p:nvPicPr>
            <p:cNvPr id="8" name="Picture 7">
              <a:extLst>
                <a:ext uri="{FF2B5EF4-FFF2-40B4-BE49-F238E27FC236}">
                  <a16:creationId xmlns:a16="http://schemas.microsoft.com/office/drawing/2014/main" id="{AB948CD2-0F7E-4C0A-A93B-C84F156A0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9" y="5937069"/>
              <a:ext cx="6400800" cy="746760"/>
            </a:xfrm>
            <a:prstGeom prst="rect">
              <a:avLst/>
            </a:prstGeom>
          </p:spPr>
        </p:pic>
      </p:grpSp>
      <p:sp>
        <p:nvSpPr>
          <p:cNvPr id="5" name="TextBox 4">
            <a:extLst>
              <a:ext uri="{FF2B5EF4-FFF2-40B4-BE49-F238E27FC236}">
                <a16:creationId xmlns:a16="http://schemas.microsoft.com/office/drawing/2014/main" id="{47771F30-47CE-6CEA-ECEB-2DE11C73F9D6}"/>
              </a:ext>
            </a:extLst>
          </p:cNvPr>
          <p:cNvSpPr txBox="1"/>
          <p:nvPr/>
        </p:nvSpPr>
        <p:spPr>
          <a:xfrm>
            <a:off x="215917" y="105151"/>
            <a:ext cx="6602326" cy="646331"/>
          </a:xfrm>
          <a:prstGeom prst="rect">
            <a:avLst/>
          </a:prstGeom>
          <a:noFill/>
        </p:spPr>
        <p:txBody>
          <a:bodyPr wrap="square" rtlCol="0">
            <a:spAutoFit/>
          </a:bodyPr>
          <a:lstStyle/>
          <a:p>
            <a:r>
              <a:rPr lang="en-GB" sz="3600" b="1">
                <a:solidFill>
                  <a:schemeClr val="accent1">
                    <a:lumMod val="75000"/>
                  </a:schemeClr>
                </a:solidFill>
              </a:rPr>
              <a:t>Celebrating ALL of creation in:</a:t>
            </a:r>
          </a:p>
        </p:txBody>
      </p:sp>
      <p:sp>
        <p:nvSpPr>
          <p:cNvPr id="6" name="TextBox 5">
            <a:extLst>
              <a:ext uri="{FF2B5EF4-FFF2-40B4-BE49-F238E27FC236}">
                <a16:creationId xmlns:a16="http://schemas.microsoft.com/office/drawing/2014/main" id="{55E480DD-32E0-09D6-7DC0-5575F8760ECB}"/>
              </a:ext>
            </a:extLst>
          </p:cNvPr>
          <p:cNvSpPr txBox="1"/>
          <p:nvPr/>
        </p:nvSpPr>
        <p:spPr>
          <a:xfrm>
            <a:off x="215917" y="1052300"/>
            <a:ext cx="10538222" cy="4524315"/>
          </a:xfrm>
          <a:prstGeom prst="rect">
            <a:avLst/>
          </a:prstGeom>
          <a:noFill/>
        </p:spPr>
        <p:txBody>
          <a:bodyPr wrap="square" rtlCol="0">
            <a:spAutoFit/>
          </a:bodyPr>
          <a:lstStyle/>
          <a:p>
            <a:pPr marL="457200" indent="-457200">
              <a:buFont typeface="Arial" panose="020B0604020202020204" pitchFamily="34" charset="0"/>
              <a:buChar char="•"/>
            </a:pPr>
            <a:r>
              <a:rPr lang="en-GB" sz="3200" b="1">
                <a:solidFill>
                  <a:schemeClr val="accent1">
                    <a:lumMod val="75000"/>
                  </a:schemeClr>
                </a:solidFill>
              </a:rPr>
              <a:t>Worship – </a:t>
            </a:r>
            <a:r>
              <a:rPr lang="en-GB" sz="3200" b="1">
                <a:solidFill>
                  <a:schemeClr val="accent2">
                    <a:lumMod val="75000"/>
                  </a:schemeClr>
                </a:solidFill>
              </a:rPr>
              <a:t>our Christian response to creation care</a:t>
            </a:r>
            <a:endParaRPr lang="en-GB" sz="3200" b="1">
              <a:solidFill>
                <a:schemeClr val="accent1">
                  <a:lumMod val="75000"/>
                </a:schemeClr>
              </a:solidFill>
            </a:endParaRPr>
          </a:p>
          <a:p>
            <a:pPr marL="457200" indent="-457200">
              <a:buFont typeface="Arial" panose="020B0604020202020204" pitchFamily="34" charset="0"/>
              <a:buChar char="•"/>
            </a:pPr>
            <a:endParaRPr lang="en-GB" sz="3200" b="1">
              <a:solidFill>
                <a:schemeClr val="accent1">
                  <a:lumMod val="75000"/>
                </a:schemeClr>
              </a:solidFill>
            </a:endParaRPr>
          </a:p>
          <a:p>
            <a:pPr marL="457200" indent="-457200">
              <a:buFont typeface="Arial" panose="020B0604020202020204" pitchFamily="34" charset="0"/>
              <a:buChar char="•"/>
            </a:pPr>
            <a:r>
              <a:rPr lang="en-GB" sz="3200" b="1">
                <a:solidFill>
                  <a:schemeClr val="accent1">
                    <a:lumMod val="75000"/>
                  </a:schemeClr>
                </a:solidFill>
              </a:rPr>
              <a:t>Land &amp; nature – </a:t>
            </a:r>
            <a:r>
              <a:rPr lang="en-GB" sz="3200" b="1">
                <a:solidFill>
                  <a:schemeClr val="accent2">
                    <a:lumMod val="75000"/>
                  </a:schemeClr>
                </a:solidFill>
              </a:rPr>
              <a:t>churchyards and church gardens</a:t>
            </a:r>
            <a:endParaRPr lang="en-GB" sz="3200" b="1">
              <a:solidFill>
                <a:schemeClr val="accent1">
                  <a:lumMod val="75000"/>
                </a:schemeClr>
              </a:solidFill>
            </a:endParaRPr>
          </a:p>
          <a:p>
            <a:pPr marL="457200" indent="-457200">
              <a:buFont typeface="Arial" panose="020B0604020202020204" pitchFamily="34" charset="0"/>
              <a:buChar char="•"/>
            </a:pPr>
            <a:endParaRPr lang="en-GB" sz="3200" b="1">
              <a:solidFill>
                <a:schemeClr val="accent1">
                  <a:lumMod val="75000"/>
                </a:schemeClr>
              </a:solidFill>
            </a:endParaRPr>
          </a:p>
          <a:p>
            <a:pPr marL="457200" indent="-457200">
              <a:buFont typeface="Arial" panose="020B0604020202020204" pitchFamily="34" charset="0"/>
              <a:buChar char="•"/>
            </a:pPr>
            <a:r>
              <a:rPr lang="en-GB" sz="3200" b="1">
                <a:solidFill>
                  <a:schemeClr val="accent1">
                    <a:lumMod val="75000"/>
                  </a:schemeClr>
                </a:solidFill>
              </a:rPr>
              <a:t>Buildings – </a:t>
            </a:r>
            <a:r>
              <a:rPr lang="en-GB" sz="3200" b="1">
                <a:solidFill>
                  <a:schemeClr val="accent2">
                    <a:lumMod val="75000"/>
                  </a:schemeClr>
                </a:solidFill>
              </a:rPr>
              <a:t>energy, resources, procurement</a:t>
            </a:r>
            <a:endParaRPr lang="en-GB" sz="3200" b="1">
              <a:solidFill>
                <a:schemeClr val="accent1">
                  <a:lumMod val="75000"/>
                </a:schemeClr>
              </a:solidFill>
            </a:endParaRPr>
          </a:p>
          <a:p>
            <a:pPr marL="457200" indent="-457200">
              <a:buFont typeface="Arial" panose="020B0604020202020204" pitchFamily="34" charset="0"/>
              <a:buChar char="•"/>
            </a:pPr>
            <a:endParaRPr lang="en-GB" sz="3200" b="1">
              <a:solidFill>
                <a:schemeClr val="accent1">
                  <a:lumMod val="75000"/>
                </a:schemeClr>
              </a:solidFill>
            </a:endParaRPr>
          </a:p>
          <a:p>
            <a:pPr marL="457200" indent="-457200">
              <a:buFont typeface="Arial" panose="020B0604020202020204" pitchFamily="34" charset="0"/>
              <a:buChar char="•"/>
            </a:pPr>
            <a:r>
              <a:rPr lang="en-GB" sz="3200" b="1">
                <a:solidFill>
                  <a:schemeClr val="accent1">
                    <a:lumMod val="75000"/>
                  </a:schemeClr>
                </a:solidFill>
              </a:rPr>
              <a:t>Lifestyle – </a:t>
            </a:r>
            <a:r>
              <a:rPr lang="en-GB" sz="3200" b="1">
                <a:solidFill>
                  <a:schemeClr val="accent2">
                    <a:lumMod val="75000"/>
                  </a:schemeClr>
                </a:solidFill>
              </a:rPr>
              <a:t>supporting our congregations make choices</a:t>
            </a:r>
            <a:endParaRPr lang="en-GB" sz="3200" b="1">
              <a:solidFill>
                <a:schemeClr val="accent1">
                  <a:lumMod val="75000"/>
                </a:schemeClr>
              </a:solidFill>
            </a:endParaRPr>
          </a:p>
          <a:p>
            <a:pPr marL="457200" indent="-457200">
              <a:buFont typeface="Arial" panose="020B0604020202020204" pitchFamily="34" charset="0"/>
              <a:buChar char="•"/>
            </a:pPr>
            <a:endParaRPr lang="en-GB" sz="3200" b="1">
              <a:solidFill>
                <a:schemeClr val="accent1">
                  <a:lumMod val="75000"/>
                </a:schemeClr>
              </a:solidFill>
            </a:endParaRPr>
          </a:p>
          <a:p>
            <a:pPr marL="457200" indent="-457200">
              <a:buFont typeface="Arial" panose="020B0604020202020204" pitchFamily="34" charset="0"/>
              <a:buChar char="•"/>
            </a:pPr>
            <a:r>
              <a:rPr lang="en-GB" sz="3200" b="1">
                <a:solidFill>
                  <a:schemeClr val="accent1">
                    <a:lumMod val="75000"/>
                  </a:schemeClr>
                </a:solidFill>
              </a:rPr>
              <a:t>Advocacy – </a:t>
            </a:r>
            <a:r>
              <a:rPr lang="en-GB" sz="3200" b="1">
                <a:solidFill>
                  <a:schemeClr val="accent2">
                    <a:lumMod val="75000"/>
                  </a:schemeClr>
                </a:solidFill>
              </a:rPr>
              <a:t>engaging in climate justice</a:t>
            </a:r>
          </a:p>
        </p:txBody>
      </p:sp>
    </p:spTree>
    <p:extLst>
      <p:ext uri="{BB962C8B-B14F-4D97-AF65-F5344CB8AC3E}">
        <p14:creationId xmlns:p14="http://schemas.microsoft.com/office/powerpoint/2010/main" val="2787860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BCC490-1C84-45F7-BDA0-036A505AB7F4}"/>
              </a:ext>
            </a:extLst>
          </p:cNvPr>
          <p:cNvGrpSpPr/>
          <p:nvPr/>
        </p:nvGrpSpPr>
        <p:grpSpPr>
          <a:xfrm>
            <a:off x="12839" y="5927421"/>
            <a:ext cx="12166923" cy="756408"/>
            <a:chOff x="12839" y="5927421"/>
            <a:chExt cx="12166923" cy="756408"/>
          </a:xfrm>
        </p:grpSpPr>
        <p:pic>
          <p:nvPicPr>
            <p:cNvPr id="8" name="Picture 7">
              <a:extLst>
                <a:ext uri="{FF2B5EF4-FFF2-40B4-BE49-F238E27FC236}">
                  <a16:creationId xmlns:a16="http://schemas.microsoft.com/office/drawing/2014/main" id="{AB948CD2-0F7E-4C0A-A93B-C84F156A0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9" y="5937069"/>
              <a:ext cx="6400800" cy="746760"/>
            </a:xfrm>
            <a:prstGeom prst="rect">
              <a:avLst/>
            </a:prstGeom>
          </p:spPr>
        </p:pic>
        <p:pic>
          <p:nvPicPr>
            <p:cNvPr id="9" name="Picture 8">
              <a:extLst>
                <a:ext uri="{FF2B5EF4-FFF2-40B4-BE49-F238E27FC236}">
                  <a16:creationId xmlns:a16="http://schemas.microsoft.com/office/drawing/2014/main" id="{08C6A334-F246-470A-B1AA-A7BA83943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962" y="5927421"/>
              <a:ext cx="6400800" cy="746760"/>
            </a:xfrm>
            <a:prstGeom prst="rect">
              <a:avLst/>
            </a:prstGeom>
          </p:spPr>
        </p:pic>
      </p:grpSp>
      <p:pic>
        <p:nvPicPr>
          <p:cNvPr id="4" name="Picture 3" descr="Logo&#10;&#10;Description automatically generated with low confidence">
            <a:extLst>
              <a:ext uri="{FF2B5EF4-FFF2-40B4-BE49-F238E27FC236}">
                <a16:creationId xmlns:a16="http://schemas.microsoft.com/office/drawing/2014/main" id="{586AEBE7-2B23-D784-95A1-6E07304FA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2445" y="128169"/>
            <a:ext cx="2027583" cy="2027583"/>
          </a:xfrm>
          <a:prstGeom prst="rect">
            <a:avLst/>
          </a:prstGeom>
        </p:spPr>
      </p:pic>
      <p:pic>
        <p:nvPicPr>
          <p:cNvPr id="15" name="Picture 14" descr="A person filming a person with a camera&#10;&#10;Description automatically generated with low confidence">
            <a:extLst>
              <a:ext uri="{FF2B5EF4-FFF2-40B4-BE49-F238E27FC236}">
                <a16:creationId xmlns:a16="http://schemas.microsoft.com/office/drawing/2014/main" id="{523878E5-7E3D-20E2-0E6C-715D2A78AA01}"/>
              </a:ext>
            </a:extLst>
          </p:cNvPr>
          <p:cNvPicPr>
            <a:picLocks noChangeAspect="1"/>
          </p:cNvPicPr>
          <p:nvPr/>
        </p:nvPicPr>
        <p:blipFill rotWithShape="1">
          <a:blip r:embed="rId5">
            <a:extLst>
              <a:ext uri="{28A0092B-C50C-407E-A947-70E740481C1C}">
                <a14:useLocalDpi xmlns:a14="http://schemas.microsoft.com/office/drawing/2010/main" val="0"/>
              </a:ext>
            </a:extLst>
          </a:blip>
          <a:srcRect r="35211"/>
          <a:stretch/>
        </p:blipFill>
        <p:spPr>
          <a:xfrm>
            <a:off x="8647041" y="2334959"/>
            <a:ext cx="3149700" cy="3033109"/>
          </a:xfrm>
          <a:prstGeom prst="rect">
            <a:avLst/>
          </a:prstGeom>
          <a:effectLst>
            <a:softEdge rad="139700"/>
          </a:effectLst>
        </p:spPr>
      </p:pic>
      <p:sp>
        <p:nvSpPr>
          <p:cNvPr id="16" name="TextBox 15">
            <a:extLst>
              <a:ext uri="{FF2B5EF4-FFF2-40B4-BE49-F238E27FC236}">
                <a16:creationId xmlns:a16="http://schemas.microsoft.com/office/drawing/2014/main" id="{D9DAB8A6-461F-FFFD-4D7B-AFADB5FDBC27}"/>
              </a:ext>
            </a:extLst>
          </p:cNvPr>
          <p:cNvSpPr txBox="1"/>
          <p:nvPr/>
        </p:nvSpPr>
        <p:spPr>
          <a:xfrm>
            <a:off x="186100" y="174171"/>
            <a:ext cx="4823222" cy="646331"/>
          </a:xfrm>
          <a:prstGeom prst="rect">
            <a:avLst/>
          </a:prstGeom>
          <a:noFill/>
        </p:spPr>
        <p:txBody>
          <a:bodyPr wrap="square" rtlCol="0">
            <a:spAutoFit/>
          </a:bodyPr>
          <a:lstStyle/>
          <a:p>
            <a:r>
              <a:rPr lang="en-GB" sz="3600" b="1">
                <a:solidFill>
                  <a:schemeClr val="accent1">
                    <a:lumMod val="75000"/>
                  </a:schemeClr>
                </a:solidFill>
              </a:rPr>
              <a:t>Eco Churches in Action…</a:t>
            </a:r>
          </a:p>
        </p:txBody>
      </p:sp>
      <p:pic>
        <p:nvPicPr>
          <p:cNvPr id="3076" name="Picture 4" descr="Two young children building a bug hotel in St Peter's churchyard in the dark.">
            <a:extLst>
              <a:ext uri="{FF2B5EF4-FFF2-40B4-BE49-F238E27FC236}">
                <a16:creationId xmlns:a16="http://schemas.microsoft.com/office/drawing/2014/main" id="{7174DA9A-E249-E725-E8A9-39243BD12D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772" y="1017485"/>
            <a:ext cx="2905370" cy="290537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 name="Picture 9" descr="A picture containing person, outdoor, people&#10;&#10;Description automatically generated">
            <a:extLst>
              <a:ext uri="{FF2B5EF4-FFF2-40B4-BE49-F238E27FC236}">
                <a16:creationId xmlns:a16="http://schemas.microsoft.com/office/drawing/2014/main" id="{B8FB7BC2-865A-D4DC-666E-44D8ABBA2D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0015" y="1379855"/>
            <a:ext cx="4094922" cy="3071191"/>
          </a:xfrm>
          <a:prstGeom prst="rect">
            <a:avLst/>
          </a:prstGeom>
          <a:effectLst>
            <a:softEdge rad="127000"/>
          </a:effectLst>
        </p:spPr>
      </p:pic>
      <p:sp>
        <p:nvSpPr>
          <p:cNvPr id="2" name="TextBox 1">
            <a:extLst>
              <a:ext uri="{FF2B5EF4-FFF2-40B4-BE49-F238E27FC236}">
                <a16:creationId xmlns:a16="http://schemas.microsoft.com/office/drawing/2014/main" id="{44E80498-FF22-1D8B-9CCE-423D60D6B536}"/>
              </a:ext>
            </a:extLst>
          </p:cNvPr>
          <p:cNvSpPr txBox="1"/>
          <p:nvPr/>
        </p:nvSpPr>
        <p:spPr>
          <a:xfrm>
            <a:off x="474772" y="4119838"/>
            <a:ext cx="6830489" cy="2000548"/>
          </a:xfrm>
          <a:prstGeom prst="rect">
            <a:avLst/>
          </a:prstGeom>
          <a:noFill/>
        </p:spPr>
        <p:txBody>
          <a:bodyPr wrap="square" rtlCol="0">
            <a:spAutoFit/>
          </a:bodyPr>
          <a:lstStyle/>
          <a:p>
            <a:r>
              <a:rPr lang="en-GB" sz="2400" b="1">
                <a:solidFill>
                  <a:schemeClr val="accent1">
                    <a:lumMod val="75000"/>
                  </a:schemeClr>
                </a:solidFill>
              </a:rPr>
              <a:t>Need support?</a:t>
            </a:r>
          </a:p>
          <a:p>
            <a:endParaRPr lang="en-GB" sz="2000">
              <a:solidFill>
                <a:schemeClr val="accent1">
                  <a:lumMod val="75000"/>
                </a:schemeClr>
              </a:solidFill>
            </a:endParaRPr>
          </a:p>
          <a:p>
            <a:r>
              <a:rPr lang="en-GB" sz="2000" b="1">
                <a:solidFill>
                  <a:schemeClr val="accent1">
                    <a:lumMod val="75000"/>
                  </a:schemeClr>
                </a:solidFill>
              </a:rPr>
              <a:t>New Eco Hub – access via </a:t>
            </a:r>
            <a:r>
              <a:rPr lang="en-GB" sz="2000" b="1">
                <a:solidFill>
                  <a:schemeClr val="accent1">
                    <a:lumMod val="75000"/>
                  </a:schemeClr>
                </a:solidFill>
                <a:hlinkClick r:id="rId8"/>
              </a:rPr>
              <a:t>Diocesan website</a:t>
            </a:r>
            <a:endParaRPr lang="en-GB" sz="2000" b="1">
              <a:solidFill>
                <a:schemeClr val="accent1">
                  <a:lumMod val="75000"/>
                </a:schemeClr>
              </a:solidFill>
            </a:endParaRPr>
          </a:p>
          <a:p>
            <a:r>
              <a:rPr lang="en-GB" sz="2000" b="1">
                <a:solidFill>
                  <a:schemeClr val="accent1">
                    <a:lumMod val="75000"/>
                  </a:schemeClr>
                </a:solidFill>
              </a:rPr>
              <a:t>Equipping Churches for Creation Care – Area events 3-17 June 2023</a:t>
            </a:r>
          </a:p>
          <a:p>
            <a:r>
              <a:rPr lang="en-GB" sz="2000" b="1" err="1">
                <a:solidFill>
                  <a:schemeClr val="accent1">
                    <a:lumMod val="75000"/>
                  </a:schemeClr>
                </a:solidFill>
              </a:rPr>
              <a:t>Greenshoots</a:t>
            </a:r>
            <a:r>
              <a:rPr lang="en-GB" sz="2000" b="1">
                <a:solidFill>
                  <a:schemeClr val="accent1">
                    <a:lumMod val="75000"/>
                  </a:schemeClr>
                </a:solidFill>
              </a:rPr>
              <a:t> Network – email </a:t>
            </a:r>
            <a:r>
              <a:rPr lang="en-GB" sz="2000" b="1">
                <a:solidFill>
                  <a:schemeClr val="accent1">
                    <a:lumMod val="75000"/>
                  </a:schemeClr>
                </a:solidFill>
                <a:hlinkClick r:id="rId9"/>
              </a:rPr>
              <a:t>Environment Team </a:t>
            </a:r>
            <a:r>
              <a:rPr lang="en-GB" sz="2000" b="1">
                <a:solidFill>
                  <a:schemeClr val="accent1">
                    <a:lumMod val="75000"/>
                  </a:schemeClr>
                </a:solidFill>
              </a:rPr>
              <a:t>to join</a:t>
            </a:r>
          </a:p>
        </p:txBody>
      </p:sp>
    </p:spTree>
    <p:extLst>
      <p:ext uri="{BB962C8B-B14F-4D97-AF65-F5344CB8AC3E}">
        <p14:creationId xmlns:p14="http://schemas.microsoft.com/office/powerpoint/2010/main" val="132325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BCC490-1C84-45F7-BDA0-036A505AB7F4}"/>
              </a:ext>
            </a:extLst>
          </p:cNvPr>
          <p:cNvGrpSpPr/>
          <p:nvPr/>
        </p:nvGrpSpPr>
        <p:grpSpPr>
          <a:xfrm>
            <a:off x="12839" y="5927421"/>
            <a:ext cx="12166923" cy="756408"/>
            <a:chOff x="12839" y="5927421"/>
            <a:chExt cx="12166923" cy="756408"/>
          </a:xfrm>
        </p:grpSpPr>
        <p:pic>
          <p:nvPicPr>
            <p:cNvPr id="8" name="Picture 7">
              <a:extLst>
                <a:ext uri="{FF2B5EF4-FFF2-40B4-BE49-F238E27FC236}">
                  <a16:creationId xmlns:a16="http://schemas.microsoft.com/office/drawing/2014/main" id="{AB948CD2-0F7E-4C0A-A93B-C84F156A0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9" y="5937069"/>
              <a:ext cx="6400800" cy="746760"/>
            </a:xfrm>
            <a:prstGeom prst="rect">
              <a:avLst/>
            </a:prstGeom>
          </p:spPr>
        </p:pic>
        <p:pic>
          <p:nvPicPr>
            <p:cNvPr id="9" name="Picture 8">
              <a:extLst>
                <a:ext uri="{FF2B5EF4-FFF2-40B4-BE49-F238E27FC236}">
                  <a16:creationId xmlns:a16="http://schemas.microsoft.com/office/drawing/2014/main" id="{08C6A334-F246-470A-B1AA-A7BA83943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962" y="5927421"/>
              <a:ext cx="6400800" cy="746760"/>
            </a:xfrm>
            <a:prstGeom prst="rect">
              <a:avLst/>
            </a:prstGeom>
          </p:spPr>
        </p:pic>
      </p:grpSp>
      <p:pic>
        <p:nvPicPr>
          <p:cNvPr id="4" name="Picture 3" descr="Diagram, engineering drawing&#10;&#10;Description automatically generated">
            <a:extLst>
              <a:ext uri="{FF2B5EF4-FFF2-40B4-BE49-F238E27FC236}">
                <a16:creationId xmlns:a16="http://schemas.microsoft.com/office/drawing/2014/main" id="{FA6C4EB8-8309-8EF1-541B-DF3CBD3F6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422" y="875973"/>
            <a:ext cx="5036791" cy="4840357"/>
          </a:xfrm>
          <a:prstGeom prst="rect">
            <a:avLst/>
          </a:prstGeom>
        </p:spPr>
      </p:pic>
      <p:sp>
        <p:nvSpPr>
          <p:cNvPr id="5" name="TextBox 4">
            <a:extLst>
              <a:ext uri="{FF2B5EF4-FFF2-40B4-BE49-F238E27FC236}">
                <a16:creationId xmlns:a16="http://schemas.microsoft.com/office/drawing/2014/main" id="{E4E60770-C9A7-0D98-874C-20A277D435A1}"/>
              </a:ext>
            </a:extLst>
          </p:cNvPr>
          <p:cNvSpPr txBox="1"/>
          <p:nvPr/>
        </p:nvSpPr>
        <p:spPr>
          <a:xfrm>
            <a:off x="137043" y="18552"/>
            <a:ext cx="8788296" cy="646331"/>
          </a:xfrm>
          <a:prstGeom prst="rect">
            <a:avLst/>
          </a:prstGeom>
          <a:noFill/>
        </p:spPr>
        <p:txBody>
          <a:bodyPr wrap="square" rtlCol="0">
            <a:spAutoFit/>
          </a:bodyPr>
          <a:lstStyle/>
          <a:p>
            <a:r>
              <a:rPr lang="en-GB" sz="3600" b="1">
                <a:solidFill>
                  <a:schemeClr val="accent1">
                    <a:lumMod val="75000"/>
                  </a:schemeClr>
                </a:solidFill>
              </a:rPr>
              <a:t>Saving energy and a journey to net zero</a:t>
            </a:r>
          </a:p>
        </p:txBody>
      </p:sp>
      <p:sp>
        <p:nvSpPr>
          <p:cNvPr id="6" name="TextBox 5">
            <a:extLst>
              <a:ext uri="{FF2B5EF4-FFF2-40B4-BE49-F238E27FC236}">
                <a16:creationId xmlns:a16="http://schemas.microsoft.com/office/drawing/2014/main" id="{532162E3-4930-B4B0-FFB0-6C3DCCFD553D}"/>
              </a:ext>
            </a:extLst>
          </p:cNvPr>
          <p:cNvSpPr txBox="1"/>
          <p:nvPr/>
        </p:nvSpPr>
        <p:spPr>
          <a:xfrm>
            <a:off x="226495" y="797510"/>
            <a:ext cx="6187144" cy="5262979"/>
          </a:xfrm>
          <a:prstGeom prst="rect">
            <a:avLst/>
          </a:prstGeom>
          <a:noFill/>
        </p:spPr>
        <p:txBody>
          <a:bodyPr wrap="square" rtlCol="0">
            <a:spAutoFit/>
          </a:bodyPr>
          <a:lstStyle/>
          <a:p>
            <a:pPr algn="ctr"/>
            <a:r>
              <a:rPr lang="en-GB" sz="2400">
                <a:solidFill>
                  <a:schemeClr val="accent1">
                    <a:lumMod val="75000"/>
                  </a:schemeClr>
                </a:solidFill>
              </a:rPr>
              <a:t>Measuring and monitoring (EFT!)</a:t>
            </a:r>
          </a:p>
          <a:p>
            <a:pPr algn="ctr"/>
            <a:endParaRPr lang="en-GB" sz="2400">
              <a:solidFill>
                <a:schemeClr val="accent1">
                  <a:lumMod val="75000"/>
                </a:schemeClr>
              </a:solidFill>
            </a:endParaRPr>
          </a:p>
          <a:p>
            <a:pPr algn="ctr"/>
            <a:endParaRPr lang="en-GB" sz="2400">
              <a:solidFill>
                <a:schemeClr val="accent1">
                  <a:lumMod val="75000"/>
                </a:schemeClr>
              </a:solidFill>
            </a:endParaRPr>
          </a:p>
          <a:p>
            <a:pPr algn="ctr"/>
            <a:r>
              <a:rPr lang="en-GB" sz="2400">
                <a:solidFill>
                  <a:schemeClr val="accent1">
                    <a:lumMod val="75000"/>
                  </a:schemeClr>
                </a:solidFill>
              </a:rPr>
              <a:t>Practical Path to Net Zero</a:t>
            </a:r>
          </a:p>
          <a:p>
            <a:pPr algn="ctr"/>
            <a:endParaRPr lang="en-GB" sz="2400">
              <a:solidFill>
                <a:schemeClr val="accent1">
                  <a:lumMod val="75000"/>
                </a:schemeClr>
              </a:solidFill>
            </a:endParaRPr>
          </a:p>
          <a:p>
            <a:pPr algn="ctr"/>
            <a:endParaRPr lang="en-GB" sz="2400">
              <a:solidFill>
                <a:schemeClr val="accent1">
                  <a:lumMod val="75000"/>
                </a:schemeClr>
              </a:solidFill>
            </a:endParaRPr>
          </a:p>
          <a:p>
            <a:pPr algn="ctr"/>
            <a:r>
              <a:rPr lang="en-GB" sz="2400">
                <a:solidFill>
                  <a:schemeClr val="accent1">
                    <a:lumMod val="75000"/>
                  </a:schemeClr>
                </a:solidFill>
              </a:rPr>
              <a:t>Energy Efficiency checklist, parish resources</a:t>
            </a:r>
          </a:p>
          <a:p>
            <a:pPr algn="ctr"/>
            <a:endParaRPr lang="en-GB" sz="2400">
              <a:solidFill>
                <a:schemeClr val="accent1">
                  <a:lumMod val="75000"/>
                </a:schemeClr>
              </a:solidFill>
            </a:endParaRPr>
          </a:p>
          <a:p>
            <a:pPr algn="ctr"/>
            <a:endParaRPr lang="en-GB" sz="2400">
              <a:solidFill>
                <a:schemeClr val="accent1">
                  <a:lumMod val="75000"/>
                </a:schemeClr>
              </a:solidFill>
            </a:endParaRPr>
          </a:p>
          <a:p>
            <a:pPr algn="ctr"/>
            <a:r>
              <a:rPr lang="en-GB" sz="2400">
                <a:solidFill>
                  <a:schemeClr val="accent1">
                    <a:lumMod val="75000"/>
                  </a:schemeClr>
                </a:solidFill>
              </a:rPr>
              <a:t>    Energy audit</a:t>
            </a:r>
          </a:p>
          <a:p>
            <a:pPr algn="ctr"/>
            <a:endParaRPr lang="en-GB" sz="2400">
              <a:solidFill>
                <a:schemeClr val="accent1">
                  <a:lumMod val="75000"/>
                </a:schemeClr>
              </a:solidFill>
            </a:endParaRPr>
          </a:p>
          <a:p>
            <a:pPr algn="ctr"/>
            <a:endParaRPr lang="en-GB" sz="2400">
              <a:solidFill>
                <a:schemeClr val="accent1">
                  <a:lumMod val="75000"/>
                </a:schemeClr>
              </a:solidFill>
            </a:endParaRPr>
          </a:p>
          <a:p>
            <a:pPr algn="ctr"/>
            <a:r>
              <a:rPr lang="en-GB" sz="2400">
                <a:solidFill>
                  <a:schemeClr val="accent1">
                    <a:lumMod val="75000"/>
                  </a:schemeClr>
                </a:solidFill>
              </a:rPr>
              <a:t>Action plan that fulfils the mission and vision of the church</a:t>
            </a:r>
          </a:p>
        </p:txBody>
      </p:sp>
      <p:sp>
        <p:nvSpPr>
          <p:cNvPr id="2" name="Arrow: Down 1">
            <a:extLst>
              <a:ext uri="{FF2B5EF4-FFF2-40B4-BE49-F238E27FC236}">
                <a16:creationId xmlns:a16="http://schemas.microsoft.com/office/drawing/2014/main" id="{B2909D20-805A-6190-B493-FC4DDD6DA873}"/>
              </a:ext>
            </a:extLst>
          </p:cNvPr>
          <p:cNvSpPr/>
          <p:nvPr/>
        </p:nvSpPr>
        <p:spPr>
          <a:xfrm>
            <a:off x="3122674" y="1337634"/>
            <a:ext cx="367748" cy="487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Down 2">
            <a:extLst>
              <a:ext uri="{FF2B5EF4-FFF2-40B4-BE49-F238E27FC236}">
                <a16:creationId xmlns:a16="http://schemas.microsoft.com/office/drawing/2014/main" id="{77130A75-6671-3547-2FB3-26F1DDFE328F}"/>
              </a:ext>
            </a:extLst>
          </p:cNvPr>
          <p:cNvSpPr/>
          <p:nvPr/>
        </p:nvSpPr>
        <p:spPr>
          <a:xfrm>
            <a:off x="3122674" y="2487492"/>
            <a:ext cx="367748" cy="487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AF678067-3F32-8CDC-4072-D2055558456C}"/>
              </a:ext>
            </a:extLst>
          </p:cNvPr>
          <p:cNvSpPr/>
          <p:nvPr/>
        </p:nvSpPr>
        <p:spPr>
          <a:xfrm>
            <a:off x="3089674" y="3637352"/>
            <a:ext cx="367748" cy="487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E528493D-C8DF-C3D8-8C06-2214BE48389D}"/>
              </a:ext>
            </a:extLst>
          </p:cNvPr>
          <p:cNvSpPr/>
          <p:nvPr/>
        </p:nvSpPr>
        <p:spPr>
          <a:xfrm>
            <a:off x="3122674" y="4797119"/>
            <a:ext cx="367748" cy="487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511CB8F-8DA4-6248-4737-C0D9832D2CAD}"/>
              </a:ext>
            </a:extLst>
          </p:cNvPr>
          <p:cNvSpPr txBox="1"/>
          <p:nvPr/>
        </p:nvSpPr>
        <p:spPr>
          <a:xfrm rot="20153251">
            <a:off x="306142" y="3642224"/>
            <a:ext cx="2418190" cy="1200329"/>
          </a:xfrm>
          <a:prstGeom prst="rect">
            <a:avLst/>
          </a:prstGeom>
          <a:noFill/>
        </p:spPr>
        <p:txBody>
          <a:bodyPr wrap="square" rtlCol="0">
            <a:spAutoFit/>
          </a:bodyPr>
          <a:lstStyle/>
          <a:p>
            <a:r>
              <a:rPr lang="en-GB" sz="2400" b="1">
                <a:solidFill>
                  <a:schemeClr val="accent2">
                    <a:lumMod val="75000"/>
                  </a:schemeClr>
                </a:solidFill>
              </a:rPr>
              <a:t>Larger church? Join our support network!</a:t>
            </a:r>
          </a:p>
        </p:txBody>
      </p:sp>
    </p:spTree>
    <p:extLst>
      <p:ext uri="{BB962C8B-B14F-4D97-AF65-F5344CB8AC3E}">
        <p14:creationId xmlns:p14="http://schemas.microsoft.com/office/powerpoint/2010/main" val="117660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BCC490-1C84-45F7-BDA0-036A505AB7F4}"/>
              </a:ext>
            </a:extLst>
          </p:cNvPr>
          <p:cNvGrpSpPr/>
          <p:nvPr/>
        </p:nvGrpSpPr>
        <p:grpSpPr>
          <a:xfrm>
            <a:off x="12839" y="5927421"/>
            <a:ext cx="12166923" cy="756408"/>
            <a:chOff x="12839" y="5927421"/>
            <a:chExt cx="12166923" cy="756408"/>
          </a:xfrm>
        </p:grpSpPr>
        <p:pic>
          <p:nvPicPr>
            <p:cNvPr id="8" name="Picture 7">
              <a:extLst>
                <a:ext uri="{FF2B5EF4-FFF2-40B4-BE49-F238E27FC236}">
                  <a16:creationId xmlns:a16="http://schemas.microsoft.com/office/drawing/2014/main" id="{AB948CD2-0F7E-4C0A-A93B-C84F156A0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9" y="5937069"/>
              <a:ext cx="6400800" cy="746760"/>
            </a:xfrm>
            <a:prstGeom prst="rect">
              <a:avLst/>
            </a:prstGeom>
          </p:spPr>
        </p:pic>
        <p:pic>
          <p:nvPicPr>
            <p:cNvPr id="9" name="Picture 8">
              <a:extLst>
                <a:ext uri="{FF2B5EF4-FFF2-40B4-BE49-F238E27FC236}">
                  <a16:creationId xmlns:a16="http://schemas.microsoft.com/office/drawing/2014/main" id="{08C6A334-F246-470A-B1AA-A7BA83943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962" y="5927421"/>
              <a:ext cx="6400800" cy="746760"/>
            </a:xfrm>
            <a:prstGeom prst="rect">
              <a:avLst/>
            </a:prstGeom>
          </p:spPr>
        </p:pic>
      </p:grpSp>
      <p:sp>
        <p:nvSpPr>
          <p:cNvPr id="5" name="TextBox 4">
            <a:extLst>
              <a:ext uri="{FF2B5EF4-FFF2-40B4-BE49-F238E27FC236}">
                <a16:creationId xmlns:a16="http://schemas.microsoft.com/office/drawing/2014/main" id="{47771F30-47CE-6CEA-ECEB-2DE11C73F9D6}"/>
              </a:ext>
            </a:extLst>
          </p:cNvPr>
          <p:cNvSpPr txBox="1"/>
          <p:nvPr/>
        </p:nvSpPr>
        <p:spPr>
          <a:xfrm>
            <a:off x="215918" y="105151"/>
            <a:ext cx="4620242" cy="646331"/>
          </a:xfrm>
          <a:prstGeom prst="rect">
            <a:avLst/>
          </a:prstGeom>
          <a:noFill/>
        </p:spPr>
        <p:txBody>
          <a:bodyPr wrap="square" rtlCol="0">
            <a:spAutoFit/>
          </a:bodyPr>
          <a:lstStyle/>
          <a:p>
            <a:r>
              <a:rPr lang="en-GB" sz="3600" b="1">
                <a:solidFill>
                  <a:schemeClr val="accent1">
                    <a:lumMod val="75000"/>
                  </a:schemeClr>
                </a:solidFill>
              </a:rPr>
              <a:t>The boiler is broken!</a:t>
            </a:r>
          </a:p>
        </p:txBody>
      </p:sp>
      <p:pic>
        <p:nvPicPr>
          <p:cNvPr id="6" name="Picture 5">
            <a:extLst>
              <a:ext uri="{FF2B5EF4-FFF2-40B4-BE49-F238E27FC236}">
                <a16:creationId xmlns:a16="http://schemas.microsoft.com/office/drawing/2014/main" id="{59D87612-8917-46DE-B694-EA31C5A637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934" y="1067133"/>
            <a:ext cx="3543360" cy="2433317"/>
          </a:xfrm>
          <a:prstGeom prst="rect">
            <a:avLst/>
          </a:prstGeom>
        </p:spPr>
      </p:pic>
      <p:pic>
        <p:nvPicPr>
          <p:cNvPr id="11" name="Picture 10" descr="A person standing next to a refrigerator&#10;&#10;Description automatically generated with medium confidence">
            <a:extLst>
              <a:ext uri="{FF2B5EF4-FFF2-40B4-BE49-F238E27FC236}">
                <a16:creationId xmlns:a16="http://schemas.microsoft.com/office/drawing/2014/main" id="{270F92D0-5F3B-087E-9EB9-5A39F4E6863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b="-790"/>
          <a:stretch/>
        </p:blipFill>
        <p:spPr>
          <a:xfrm>
            <a:off x="8001219" y="1067133"/>
            <a:ext cx="3234966" cy="2433317"/>
          </a:xfrm>
          <a:prstGeom prst="rect">
            <a:avLst/>
          </a:prstGeom>
        </p:spPr>
      </p:pic>
      <p:pic>
        <p:nvPicPr>
          <p:cNvPr id="4" name="Picture 3" descr="A person taking a picture of himself in a mirror&#10;&#10;Description automatically generated with medium confidence">
            <a:extLst>
              <a:ext uri="{FF2B5EF4-FFF2-40B4-BE49-F238E27FC236}">
                <a16:creationId xmlns:a16="http://schemas.microsoft.com/office/drawing/2014/main" id="{402EAB00-EE3A-C2CD-2056-69A9F38103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8479" y="1067133"/>
            <a:ext cx="3783555" cy="2423021"/>
          </a:xfrm>
          <a:prstGeom prst="rect">
            <a:avLst/>
          </a:prstGeom>
        </p:spPr>
      </p:pic>
      <p:sp>
        <p:nvSpPr>
          <p:cNvPr id="10" name="TextBox 9">
            <a:extLst>
              <a:ext uri="{FF2B5EF4-FFF2-40B4-BE49-F238E27FC236}">
                <a16:creationId xmlns:a16="http://schemas.microsoft.com/office/drawing/2014/main" id="{9EAA7385-B883-464D-A316-FFD7468D67FA}"/>
              </a:ext>
            </a:extLst>
          </p:cNvPr>
          <p:cNvSpPr txBox="1"/>
          <p:nvPr/>
        </p:nvSpPr>
        <p:spPr>
          <a:xfrm>
            <a:off x="1083366" y="3675580"/>
            <a:ext cx="10038521" cy="2246769"/>
          </a:xfrm>
          <a:prstGeom prst="rect">
            <a:avLst/>
          </a:prstGeom>
          <a:noFill/>
        </p:spPr>
        <p:txBody>
          <a:bodyPr wrap="square" rtlCol="0">
            <a:spAutoFit/>
          </a:bodyPr>
          <a:lstStyle/>
          <a:p>
            <a:pPr marL="342900" indent="-342900" algn="ctr">
              <a:buFont typeface="Arial" panose="020B0604020202020204" pitchFamily="34" charset="0"/>
              <a:buChar char="•"/>
            </a:pPr>
            <a:r>
              <a:rPr lang="en-GB" sz="2800">
                <a:solidFill>
                  <a:schemeClr val="accent1">
                    <a:lumMod val="75000"/>
                  </a:schemeClr>
                </a:solidFill>
              </a:rPr>
              <a:t>Heat resilience planning</a:t>
            </a:r>
          </a:p>
          <a:p>
            <a:pPr marL="342900" indent="-342900" algn="ctr">
              <a:buFont typeface="Arial" panose="020B0604020202020204" pitchFamily="34" charset="0"/>
              <a:buChar char="•"/>
            </a:pPr>
            <a:r>
              <a:rPr lang="en-GB" sz="2800">
                <a:solidFill>
                  <a:schemeClr val="accent1">
                    <a:lumMod val="75000"/>
                  </a:schemeClr>
                </a:solidFill>
              </a:rPr>
              <a:t>Faculty rule changes, due regard and thinking long-term</a:t>
            </a:r>
          </a:p>
          <a:p>
            <a:pPr marL="342900" indent="-342900" algn="ctr">
              <a:buFont typeface="Arial" panose="020B0604020202020204" pitchFamily="34" charset="0"/>
              <a:buChar char="•"/>
            </a:pPr>
            <a:r>
              <a:rPr lang="en-GB" sz="2800">
                <a:solidFill>
                  <a:schemeClr val="accent1">
                    <a:lumMod val="75000"/>
                  </a:schemeClr>
                </a:solidFill>
              </a:rPr>
              <a:t>Technical solutions, ‘bridging’ options</a:t>
            </a:r>
          </a:p>
          <a:p>
            <a:pPr marL="342900" indent="-342900" algn="ctr">
              <a:buFont typeface="Arial" panose="020B0604020202020204" pitchFamily="34" charset="0"/>
              <a:buChar char="•"/>
            </a:pPr>
            <a:r>
              <a:rPr lang="en-GB" sz="2800">
                <a:solidFill>
                  <a:schemeClr val="accent1">
                    <a:lumMod val="75000"/>
                  </a:schemeClr>
                </a:solidFill>
              </a:rPr>
              <a:t>Funding challenges</a:t>
            </a:r>
          </a:p>
          <a:p>
            <a:pPr marL="342900" indent="-342900" algn="ctr">
              <a:buFont typeface="Arial" panose="020B0604020202020204" pitchFamily="34" charset="0"/>
              <a:buChar char="•"/>
            </a:pPr>
            <a:r>
              <a:rPr lang="en-GB" sz="2800">
                <a:solidFill>
                  <a:schemeClr val="accent1">
                    <a:lumMod val="75000"/>
                  </a:schemeClr>
                </a:solidFill>
              </a:rPr>
              <a:t>A positive opportunity</a:t>
            </a:r>
            <a:endParaRPr lang="en-GB"/>
          </a:p>
        </p:txBody>
      </p:sp>
    </p:spTree>
    <p:extLst>
      <p:ext uri="{BB962C8B-B14F-4D97-AF65-F5344CB8AC3E}">
        <p14:creationId xmlns:p14="http://schemas.microsoft.com/office/powerpoint/2010/main" val="414128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BCC490-1C84-45F7-BDA0-036A505AB7F4}"/>
              </a:ext>
            </a:extLst>
          </p:cNvPr>
          <p:cNvGrpSpPr/>
          <p:nvPr/>
        </p:nvGrpSpPr>
        <p:grpSpPr>
          <a:xfrm>
            <a:off x="12839" y="5927421"/>
            <a:ext cx="12166923" cy="756408"/>
            <a:chOff x="12839" y="5927421"/>
            <a:chExt cx="12166923" cy="756408"/>
          </a:xfrm>
        </p:grpSpPr>
        <p:pic>
          <p:nvPicPr>
            <p:cNvPr id="8" name="Picture 7">
              <a:extLst>
                <a:ext uri="{FF2B5EF4-FFF2-40B4-BE49-F238E27FC236}">
                  <a16:creationId xmlns:a16="http://schemas.microsoft.com/office/drawing/2014/main" id="{AB948CD2-0F7E-4C0A-A93B-C84F156A0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9" y="5937069"/>
              <a:ext cx="6400800" cy="746760"/>
            </a:xfrm>
            <a:prstGeom prst="rect">
              <a:avLst/>
            </a:prstGeom>
          </p:spPr>
        </p:pic>
        <p:pic>
          <p:nvPicPr>
            <p:cNvPr id="9" name="Picture 8">
              <a:extLst>
                <a:ext uri="{FF2B5EF4-FFF2-40B4-BE49-F238E27FC236}">
                  <a16:creationId xmlns:a16="http://schemas.microsoft.com/office/drawing/2014/main" id="{08C6A334-F246-470A-B1AA-A7BA83943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962" y="5927421"/>
              <a:ext cx="6400800" cy="746760"/>
            </a:xfrm>
            <a:prstGeom prst="rect">
              <a:avLst/>
            </a:prstGeom>
          </p:spPr>
        </p:pic>
      </p:grpSp>
      <p:sp>
        <p:nvSpPr>
          <p:cNvPr id="10" name="AutoShape 4">
            <a:extLst>
              <a:ext uri="{FF2B5EF4-FFF2-40B4-BE49-F238E27FC236}">
                <a16:creationId xmlns:a16="http://schemas.microsoft.com/office/drawing/2014/main" id="{DD1936C8-9ABA-4CDD-6545-FB3FD8F21F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3" descr="Logo&#10;&#10;Description automatically generated">
            <a:extLst>
              <a:ext uri="{FF2B5EF4-FFF2-40B4-BE49-F238E27FC236}">
                <a16:creationId xmlns:a16="http://schemas.microsoft.com/office/drawing/2014/main" id="{8810C8C1-48F3-FF05-9796-0658E7D9880F}"/>
              </a:ext>
            </a:extLst>
          </p:cNvPr>
          <p:cNvPicPr>
            <a:picLocks noChangeAspect="1"/>
          </p:cNvPicPr>
          <p:nvPr/>
        </p:nvPicPr>
        <p:blipFill>
          <a:blip r:embed="rId4"/>
          <a:stretch>
            <a:fillRect/>
          </a:stretch>
        </p:blipFill>
        <p:spPr>
          <a:xfrm>
            <a:off x="1264112" y="1294931"/>
            <a:ext cx="9029699" cy="1317897"/>
          </a:xfrm>
          <a:prstGeom prst="rect">
            <a:avLst/>
          </a:prstGeom>
        </p:spPr>
      </p:pic>
      <p:sp>
        <p:nvSpPr>
          <p:cNvPr id="2" name="TextBox 1">
            <a:extLst>
              <a:ext uri="{FF2B5EF4-FFF2-40B4-BE49-F238E27FC236}">
                <a16:creationId xmlns:a16="http://schemas.microsoft.com/office/drawing/2014/main" id="{578743FA-DDDC-EECF-0AD6-EAF7A2CD7B5D}"/>
              </a:ext>
            </a:extLst>
          </p:cNvPr>
          <p:cNvSpPr txBox="1"/>
          <p:nvPr/>
        </p:nvSpPr>
        <p:spPr>
          <a:xfrm>
            <a:off x="2960204" y="3005222"/>
            <a:ext cx="6271591" cy="1477328"/>
          </a:xfrm>
          <a:prstGeom prst="rect">
            <a:avLst/>
          </a:prstGeom>
          <a:noFill/>
        </p:spPr>
        <p:txBody>
          <a:bodyPr wrap="square" rtlCol="0">
            <a:spAutoFit/>
          </a:bodyPr>
          <a:lstStyle/>
          <a:p>
            <a:pPr algn="ctr"/>
            <a:r>
              <a:rPr lang="en-GB">
                <a:hlinkClick r:id="rId5"/>
              </a:rPr>
              <a:t>Hannah.mann@oxford.anglican.org</a:t>
            </a:r>
            <a:endParaRPr lang="en-GB"/>
          </a:p>
          <a:p>
            <a:pPr algn="ctr"/>
            <a:endParaRPr lang="en-GB"/>
          </a:p>
          <a:p>
            <a:pPr algn="ctr"/>
            <a:r>
              <a:rPr lang="en-GB">
                <a:hlinkClick r:id="rId6"/>
              </a:rPr>
              <a:t>environment@oxford.anglican.org</a:t>
            </a:r>
            <a:endParaRPr lang="en-GB"/>
          </a:p>
          <a:p>
            <a:pPr algn="ctr"/>
            <a:endParaRPr lang="en-GB"/>
          </a:p>
          <a:p>
            <a:pPr algn="ctr"/>
            <a:r>
              <a:rPr lang="en-US" err="1">
                <a:hlinkClick r:id="rId7"/>
              </a:rPr>
              <a:t>Greenshoots</a:t>
            </a:r>
            <a:r>
              <a:rPr lang="en-US">
                <a:hlinkClick r:id="rId7"/>
              </a:rPr>
              <a:t> Network | Diocese of Oxford | Facebook</a:t>
            </a:r>
            <a:endParaRPr lang="en-GB"/>
          </a:p>
        </p:txBody>
      </p:sp>
    </p:spTree>
    <p:extLst>
      <p:ext uri="{BB962C8B-B14F-4D97-AF65-F5344CB8AC3E}">
        <p14:creationId xmlns:p14="http://schemas.microsoft.com/office/powerpoint/2010/main" val="4033063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7A1E359C1E884FAB5C951FC4F15D48" ma:contentTypeVersion="15" ma:contentTypeDescription="Create a new document." ma:contentTypeScope="" ma:versionID="7c931fa06aa91acec4e924a8e9d7cf71">
  <xsd:schema xmlns:xsd="http://www.w3.org/2001/XMLSchema" xmlns:xs="http://www.w3.org/2001/XMLSchema" xmlns:p="http://schemas.microsoft.com/office/2006/metadata/properties" xmlns:ns2="3e280dd4-6f5e-406c-aec2-6f18d800c673" xmlns:ns3="5547e4d5-bcb0-4ac8-82be-e56ed4927602" targetNamespace="http://schemas.microsoft.com/office/2006/metadata/properties" ma:root="true" ma:fieldsID="1cddcea8b1d7bb50b1123ec3981fee8e" ns2:_="" ns3:_="">
    <xsd:import namespace="3e280dd4-6f5e-406c-aec2-6f18d800c673"/>
    <xsd:import namespace="5547e4d5-bcb0-4ac8-82be-e56ed49276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280dd4-6f5e-406c-aec2-6f18d800c6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facffa2-239e-4c69-976d-c09dc0fc0b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47e4d5-bcb0-4ac8-82be-e56ed49276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f95757f-9eb0-4cfa-a6cd-a93c054191c0}" ma:internalName="TaxCatchAll" ma:showField="CatchAllData" ma:web="5547e4d5-bcb0-4ac8-82be-e56ed49276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547e4d5-bcb0-4ac8-82be-e56ed4927602" xsi:nil="true"/>
    <lcf76f155ced4ddcb4097134ff3c332f xmlns="3e280dd4-6f5e-406c-aec2-6f18d800c673">
      <Terms xmlns="http://schemas.microsoft.com/office/infopath/2007/PartnerControls"/>
    </lcf76f155ced4ddcb4097134ff3c332f>
    <SharedWithUsers xmlns="5547e4d5-bcb0-4ac8-82be-e56ed4927602">
      <UserInfo>
        <DisplayName>Gill Lovell</DisplayName>
        <AccountId>227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C782B9-CEA1-4931-9947-D8D5079340DC}">
  <ds:schemaRefs>
    <ds:schemaRef ds:uri="3e280dd4-6f5e-406c-aec2-6f18d800c673"/>
    <ds:schemaRef ds:uri="5547e4d5-bcb0-4ac8-82be-e56ed49276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3201D8-06EA-4B8A-9E3F-A598AD389A15}">
  <ds:schemaRefs>
    <ds:schemaRef ds:uri="3e280dd4-6f5e-406c-aec2-6f18d800c673"/>
    <ds:schemaRef ds:uri="5547e4d5-bcb0-4ac8-82be-e56ed49276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32BF200-C9F5-4D16-B171-2335FF2059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1909</Words>
  <Application>Microsoft Office PowerPoint</Application>
  <PresentationFormat>Widescreen</PresentationFormat>
  <Paragraphs>114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Mann</dc:creator>
  <cp:lastModifiedBy>Claire Barratt</cp:lastModifiedBy>
  <cp:revision>2</cp:revision>
  <dcterms:created xsi:type="dcterms:W3CDTF">2023-02-24T10:56:51Z</dcterms:created>
  <dcterms:modified xsi:type="dcterms:W3CDTF">2023-03-20T14:35:30Z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0x010100C77A1E359C1E884FAB5C951FC4F15D48</vt:lpwstr>
  </property>
  <property fmtid="{D5CDD505-2E9C-101B-9397-08002B2CF9AE}" pid="3" name="MediaServiceImageTags">
    <vt:lpwstr/>
  </property>
</Properties>
</file>