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28" d="100"/>
          <a:sy n="28" d="100"/>
        </p:scale>
        <p:origin x="49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04D90-369E-4C18-B740-0A725E2F88AF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8717-129B-49FD-8609-BE24CB703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0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04D90-369E-4C18-B740-0A725E2F88AF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8717-129B-49FD-8609-BE24CB703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21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04D90-369E-4C18-B740-0A725E2F88AF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8717-129B-49FD-8609-BE24CB703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844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04D90-369E-4C18-B740-0A725E2F88AF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8717-129B-49FD-8609-BE24CB703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422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04D90-369E-4C18-B740-0A725E2F88AF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8717-129B-49FD-8609-BE24CB703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411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04D90-369E-4C18-B740-0A725E2F88AF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8717-129B-49FD-8609-BE24CB703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271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04D90-369E-4C18-B740-0A725E2F88AF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8717-129B-49FD-8609-BE24CB703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774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04D90-369E-4C18-B740-0A725E2F88AF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8717-129B-49FD-8609-BE24CB703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106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04D90-369E-4C18-B740-0A725E2F88AF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8717-129B-49FD-8609-BE24CB703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528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04D90-369E-4C18-B740-0A725E2F88AF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8717-129B-49FD-8609-BE24CB703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597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04D90-369E-4C18-B740-0A725E2F88AF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8717-129B-49FD-8609-BE24CB703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220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04D90-369E-4C18-B740-0A725E2F88AF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58717-129B-49FD-8609-BE24CB703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84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roup 77"/>
          <p:cNvGrpSpPr/>
          <p:nvPr/>
        </p:nvGrpSpPr>
        <p:grpSpPr>
          <a:xfrm>
            <a:off x="244699" y="463639"/>
            <a:ext cx="11451093" cy="5433909"/>
            <a:chOff x="244699" y="463639"/>
            <a:chExt cx="11451093" cy="5433909"/>
          </a:xfrm>
        </p:grpSpPr>
        <p:sp>
          <p:nvSpPr>
            <p:cNvPr id="4" name="Flowchart: Terminator 3"/>
            <p:cNvSpPr/>
            <p:nvPr/>
          </p:nvSpPr>
          <p:spPr>
            <a:xfrm>
              <a:off x="244699" y="463639"/>
              <a:ext cx="1365160" cy="386367"/>
            </a:xfrm>
            <a:prstGeom prst="flowChartTermina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Start here</a:t>
              </a:r>
              <a:endParaRPr lang="en-US" dirty="0"/>
            </a:p>
          </p:txBody>
        </p:sp>
        <p:cxnSp>
          <p:nvCxnSpPr>
            <p:cNvPr id="6" name="Straight Arrow Connector 5"/>
            <p:cNvCxnSpPr>
              <a:stCxn id="4" idx="2"/>
            </p:cNvCxnSpPr>
            <p:nvPr/>
          </p:nvCxnSpPr>
          <p:spPr>
            <a:xfrm>
              <a:off x="927279" y="850006"/>
              <a:ext cx="0" cy="28333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Flowchart: Alternate Process 7"/>
            <p:cNvSpPr/>
            <p:nvPr/>
          </p:nvSpPr>
          <p:spPr>
            <a:xfrm>
              <a:off x="244699" y="1133341"/>
              <a:ext cx="1365160" cy="798490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Is the activity a private arrangement between family; friends or neighbours? 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927279" y="1931831"/>
              <a:ext cx="0" cy="28333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8" idx="3"/>
            </p:cNvCxnSpPr>
            <p:nvPr/>
          </p:nvCxnSpPr>
          <p:spPr>
            <a:xfrm>
              <a:off x="1609859" y="1532586"/>
              <a:ext cx="401821" cy="79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Flowchart: Alternate Process 11"/>
            <p:cNvSpPr/>
            <p:nvPr/>
          </p:nvSpPr>
          <p:spPr>
            <a:xfrm>
              <a:off x="244699" y="2215167"/>
              <a:ext cx="1365160" cy="1372096"/>
            </a:xfrm>
            <a:prstGeom prst="flowChartAlternateProcess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A disclosure is not applicable as private arrangements are NOT covered by Safer Recruitment legislation or policy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631849" y="1133341"/>
              <a:ext cx="5199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NO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36436" y="1904221"/>
              <a:ext cx="5908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>
                  <a:solidFill>
                    <a:schemeClr val="accent6">
                      <a:lumMod val="75000"/>
                    </a:schemeClr>
                  </a:solidFill>
                </a:rPr>
                <a:t>YES</a:t>
              </a:r>
              <a:endParaRPr lang="en-US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5" name="Flowchart: Alternate Process 14"/>
            <p:cNvSpPr/>
            <p:nvPr/>
          </p:nvSpPr>
          <p:spPr>
            <a:xfrm>
              <a:off x="2025147" y="850007"/>
              <a:ext cx="1224487" cy="1365160"/>
            </a:xfrm>
            <a:prstGeom prst="flowChartAlternateProcess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Does the role involve working with children or adults at risk or supervising those that do? 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2613058" y="2215166"/>
              <a:ext cx="0" cy="28333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2108958" y="2187556"/>
              <a:ext cx="5199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NO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3263101" y="1471895"/>
              <a:ext cx="401821" cy="79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198905" y="1133341"/>
              <a:ext cx="5908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>
                  <a:solidFill>
                    <a:schemeClr val="accent6">
                      <a:lumMod val="75000"/>
                    </a:schemeClr>
                  </a:solidFill>
                </a:rPr>
                <a:t>YES</a:t>
              </a:r>
              <a:endParaRPr lang="en-US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0" name="Flowchart: Alternate Process 19"/>
            <p:cNvSpPr/>
            <p:nvPr/>
          </p:nvSpPr>
          <p:spPr>
            <a:xfrm>
              <a:off x="2011680" y="2506028"/>
              <a:ext cx="1224487" cy="1601737"/>
            </a:xfrm>
            <a:prstGeom prst="flowChartAlternateProcess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The role is unlikely to be in regulated activity or eligible for an Enhanced DBS Disclosure – please contact your DSA if you need further guidance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1" name="Flowchart: Alternate Process 20"/>
            <p:cNvSpPr/>
            <p:nvPr/>
          </p:nvSpPr>
          <p:spPr>
            <a:xfrm>
              <a:off x="3660205" y="1133341"/>
              <a:ext cx="1365160" cy="770880"/>
            </a:xfrm>
            <a:prstGeom prst="flowChartAlternateProcess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Is the role working directly with children? 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702409" y="1849403"/>
              <a:ext cx="5199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NO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4314649" y="1908879"/>
              <a:ext cx="0" cy="28333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lowchart: Alternate Process 23"/>
            <p:cNvSpPr/>
            <p:nvPr/>
          </p:nvSpPr>
          <p:spPr>
            <a:xfrm>
              <a:off x="3711685" y="2224210"/>
              <a:ext cx="1224487" cy="679809"/>
            </a:xfrm>
            <a:prstGeom prst="flowChartAlternateProcess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Is the role working directly with adults? 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>
              <a:off x="4332175" y="2904019"/>
              <a:ext cx="0" cy="28333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3711685" y="2885454"/>
              <a:ext cx="5908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>
                  <a:solidFill>
                    <a:schemeClr val="accent6">
                      <a:lumMod val="75000"/>
                    </a:schemeClr>
                  </a:solidFill>
                </a:rPr>
                <a:t>YES</a:t>
              </a:r>
              <a:endParaRPr lang="en-US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7" name="Flowchart: Alternate Process 26"/>
            <p:cNvSpPr/>
            <p:nvPr/>
          </p:nvSpPr>
          <p:spPr>
            <a:xfrm>
              <a:off x="3660205" y="3181115"/>
              <a:ext cx="1365160" cy="2530368"/>
            </a:xfrm>
            <a:prstGeom prst="flowChartAlternateProcess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Does the role involve the provision of health care, personal care, transporting adults to or from places where they will receive healthcare; personal care or social work services; assistance with cash; paying bills or shopping? 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198905" y="4619408"/>
              <a:ext cx="5908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>
                  <a:solidFill>
                    <a:schemeClr val="accent6">
                      <a:lumMod val="75000"/>
                    </a:schemeClr>
                  </a:solidFill>
                </a:rPr>
                <a:t>YES</a:t>
              </a:r>
              <a:endParaRPr lang="en-US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5025365" y="5548800"/>
              <a:ext cx="401821" cy="79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H="1">
              <a:off x="3198905" y="4957962"/>
              <a:ext cx="4613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Flowchart: Alternate Process 31"/>
            <p:cNvSpPr/>
            <p:nvPr/>
          </p:nvSpPr>
          <p:spPr>
            <a:xfrm>
              <a:off x="1350498" y="4271914"/>
              <a:ext cx="1848407" cy="1372096"/>
            </a:xfrm>
            <a:prstGeom prst="flowChartAlternateProcess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The role is Regulated Activity therefore an Enhanced Disclosure WITH Barring must be obtained PRIOR to the role being started (following Safer Recruitment procedures)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025365" y="5210246"/>
              <a:ext cx="5199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NO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907276" y="2167474"/>
              <a:ext cx="5199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NO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>
              <a:off x="4936172" y="2561972"/>
              <a:ext cx="401821" cy="79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Flowchart: Alternate Process 35"/>
            <p:cNvSpPr/>
            <p:nvPr/>
          </p:nvSpPr>
          <p:spPr>
            <a:xfrm>
              <a:off x="5356449" y="1823448"/>
              <a:ext cx="1224487" cy="1365160"/>
            </a:xfrm>
            <a:prstGeom prst="flowChartAlternateProcess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Does the role involve day to day management or supervision of a person who does work directly with adults? 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7" name="Flowchart: Alternate Process 36"/>
            <p:cNvSpPr/>
            <p:nvPr/>
          </p:nvSpPr>
          <p:spPr>
            <a:xfrm>
              <a:off x="5425598" y="5217739"/>
              <a:ext cx="5533134" cy="679809"/>
            </a:xfrm>
            <a:prstGeom prst="flowChartAlternateProcess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The role is not likely to be eligible for a barred lists check; however it is likely to be eligible for a disclosure without barred list check.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38" name="Straight Arrow Connector 37"/>
            <p:cNvCxnSpPr>
              <a:stCxn id="36" idx="2"/>
            </p:cNvCxnSpPr>
            <p:nvPr/>
          </p:nvCxnSpPr>
          <p:spPr>
            <a:xfrm flipH="1">
              <a:off x="5968692" y="3188608"/>
              <a:ext cx="1" cy="203581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5557783" y="3181115"/>
              <a:ext cx="5199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NO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989898" y="1130254"/>
              <a:ext cx="5908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>
                  <a:solidFill>
                    <a:schemeClr val="accent6">
                      <a:lumMod val="75000"/>
                    </a:schemeClr>
                  </a:solidFill>
                </a:rPr>
                <a:t>YES</a:t>
              </a:r>
              <a:endParaRPr lang="en-US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5034115" y="1468808"/>
              <a:ext cx="2168543" cy="668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Flowchart: Alternate Process 44"/>
            <p:cNvSpPr/>
            <p:nvPr/>
          </p:nvSpPr>
          <p:spPr>
            <a:xfrm>
              <a:off x="7221114" y="1151966"/>
              <a:ext cx="1365160" cy="770880"/>
            </a:xfrm>
            <a:prstGeom prst="flowChartAlternateProcess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Is the role always supervised? 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586274" y="1130254"/>
              <a:ext cx="5908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>
                  <a:solidFill>
                    <a:schemeClr val="accent6">
                      <a:lumMod val="75000"/>
                    </a:schemeClr>
                  </a:solidFill>
                </a:rPr>
                <a:t>YES</a:t>
              </a:r>
              <a:endParaRPr lang="en-US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>
              <a:off x="8586274" y="1461268"/>
              <a:ext cx="1261111" cy="754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Flowchart: Alternate Process 48"/>
            <p:cNvSpPr/>
            <p:nvPr/>
          </p:nvSpPr>
          <p:spPr>
            <a:xfrm>
              <a:off x="9847385" y="1130254"/>
              <a:ext cx="1848407" cy="801577"/>
            </a:xfrm>
            <a:prstGeom prst="flowChartAlternateProcess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As the role is supervised, an Enhanced DBS Disclosure can be obtained but barred list information CANNOT be accessed by Law. 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>
              <a:off x="7913634" y="1922846"/>
              <a:ext cx="0" cy="28333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7455111" y="1876612"/>
              <a:ext cx="5199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NO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52" name="Flowchart: Alternate Process 51"/>
            <p:cNvSpPr/>
            <p:nvPr/>
          </p:nvSpPr>
          <p:spPr>
            <a:xfrm>
              <a:off x="7127163" y="2232148"/>
              <a:ext cx="1572941" cy="1641011"/>
            </a:xfrm>
            <a:prstGeom prst="flowChartAlternateProcess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Does the role involve frequent or intensive unsupervised teaching; training; instruction; caring for; supervising children; providing well-being advice or guidance or driving a vehicle solely for children? 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8668926" y="2562661"/>
              <a:ext cx="5199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NO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55" name="Straight Arrow Connector 54"/>
            <p:cNvCxnSpPr/>
            <p:nvPr/>
          </p:nvCxnSpPr>
          <p:spPr>
            <a:xfrm>
              <a:off x="7902333" y="3873159"/>
              <a:ext cx="0" cy="28333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7419644" y="3825433"/>
              <a:ext cx="5908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>
                  <a:solidFill>
                    <a:schemeClr val="accent6">
                      <a:lumMod val="75000"/>
                    </a:schemeClr>
                  </a:solidFill>
                </a:rPr>
                <a:t>YES</a:t>
              </a:r>
              <a:endParaRPr lang="en-US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58" name="Flowchart: Alternate Process 57"/>
            <p:cNvSpPr/>
            <p:nvPr/>
          </p:nvSpPr>
          <p:spPr>
            <a:xfrm>
              <a:off x="6696223" y="4156494"/>
              <a:ext cx="2630658" cy="770417"/>
            </a:xfrm>
            <a:prstGeom prst="flowChartAlternateProcess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The role is Regulated Activity therefore an Enhanced Disclosure WITH Barring must be obtained PRIOR to the role being started (following Safer Recruitment procedures)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319334" y="3181115"/>
              <a:ext cx="5908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>
                  <a:solidFill>
                    <a:schemeClr val="accent6">
                      <a:lumMod val="75000"/>
                    </a:schemeClr>
                  </a:solidFill>
                </a:rPr>
                <a:t>YES</a:t>
              </a:r>
              <a:endParaRPr lang="en-US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>
              <a:off x="6598636" y="3019381"/>
              <a:ext cx="604022" cy="113711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Flowchart: Alternate Process 63"/>
            <p:cNvSpPr/>
            <p:nvPr/>
          </p:nvSpPr>
          <p:spPr>
            <a:xfrm>
              <a:off x="9530561" y="2310496"/>
              <a:ext cx="1428171" cy="1365160"/>
            </a:xfrm>
            <a:prstGeom prst="flowChartAlternateProcess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1"/>
                  </a:solidFill>
                </a:rPr>
                <a:t>Does the role involve any personal care, for example washing, physical assistance with feeding, toileting or dressing? 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67" name="Straight Arrow Connector 66"/>
            <p:cNvCxnSpPr/>
            <p:nvPr/>
          </p:nvCxnSpPr>
          <p:spPr>
            <a:xfrm>
              <a:off x="8700104" y="2885454"/>
              <a:ext cx="830457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/>
            <p:cNvSpPr txBox="1"/>
            <p:nvPr/>
          </p:nvSpPr>
          <p:spPr>
            <a:xfrm>
              <a:off x="10141506" y="3629901"/>
              <a:ext cx="5199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</a:rPr>
                <a:t>NO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69" name="Straight Arrow Connector 68"/>
            <p:cNvCxnSpPr/>
            <p:nvPr/>
          </p:nvCxnSpPr>
          <p:spPr>
            <a:xfrm flipH="1">
              <a:off x="10536702" y="3689674"/>
              <a:ext cx="1648" cy="153474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9002531" y="3370973"/>
              <a:ext cx="5908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>
                  <a:solidFill>
                    <a:schemeClr val="accent6">
                      <a:lumMod val="75000"/>
                    </a:schemeClr>
                  </a:solidFill>
                </a:rPr>
                <a:t>YES</a:t>
              </a:r>
              <a:endParaRPr lang="en-US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76" name="Straight Arrow Connector 75"/>
            <p:cNvCxnSpPr/>
            <p:nvPr/>
          </p:nvCxnSpPr>
          <p:spPr>
            <a:xfrm flipH="1">
              <a:off x="9115332" y="3456595"/>
              <a:ext cx="415229" cy="69989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Box 76"/>
          <p:cNvSpPr txBox="1"/>
          <p:nvPr/>
        </p:nvSpPr>
        <p:spPr>
          <a:xfrm>
            <a:off x="336436" y="70336"/>
            <a:ext cx="10435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Regulated Activity Decision Making Flowchart			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619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345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Clarke</dc:creator>
  <cp:lastModifiedBy>Rowan Lake</cp:lastModifiedBy>
  <cp:revision>10</cp:revision>
  <dcterms:created xsi:type="dcterms:W3CDTF">2016-07-18T07:13:24Z</dcterms:created>
  <dcterms:modified xsi:type="dcterms:W3CDTF">2021-09-02T15:16:37Z</dcterms:modified>
</cp:coreProperties>
</file>